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4" r:id="rId3"/>
    <p:sldId id="273" r:id="rId4"/>
    <p:sldId id="284" r:id="rId5"/>
    <p:sldId id="259" r:id="rId6"/>
    <p:sldId id="260" r:id="rId7"/>
    <p:sldId id="271" r:id="rId8"/>
    <p:sldId id="285" r:id="rId9"/>
    <p:sldId id="276" r:id="rId10"/>
    <p:sldId id="279" r:id="rId11"/>
    <p:sldId id="280" r:id="rId12"/>
    <p:sldId id="281" r:id="rId13"/>
    <p:sldId id="283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AECC"/>
    <a:srgbClr val="D9E4EE"/>
    <a:srgbClr val="C8D8E6"/>
    <a:srgbClr val="B90918"/>
    <a:srgbClr val="EBF3FA"/>
    <a:srgbClr val="F9D2CD"/>
    <a:srgbClr val="EC4634"/>
    <a:srgbClr val="C81F1F"/>
    <a:srgbClr val="C81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4D5F2C-D99A-41F2-80FF-E337A2D310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A3D07-1B5E-46C4-B44A-9FB92827DF4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19CA2-DF96-4BE7-8FFD-474550F299CD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1C9BB8-BF79-4E57-9DBF-BF254860E3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D646738-63F1-4CF8-9FDF-2E616FC96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10140-D25B-496F-BD93-A0E6530480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60F13-6B7F-467C-A78C-42F511CE5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C9D87-0EC4-4E68-B2E0-2E3F1FD56B3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B66B-3186-4B04-AEAF-03E2924DD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75637-B46A-4C79-91B5-D43410C82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02331-D6A8-4768-8DFF-01E006AF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70B0-7B83-4C9F-84EE-98FA769A65DE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7E1D4-69C8-4D9B-9ACB-A6E92D4F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65DCF-33B2-4B6D-90A9-9FFB4F9D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A1B6-B738-4754-BD96-F78A91AA1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0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A574E-48F8-4D4C-96E7-5FBF8B372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31A5-B0BA-4D6A-BF5E-95FF7B598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390E2-5D25-4AE7-9D2C-F2B1BBFB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70B0-7B83-4C9F-84EE-98FA769A65DE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D6E6A-4DBB-4793-853F-4F7F06CC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ADC90-BCA5-4B20-AB07-54AB4228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A1B6-B738-4754-BD96-F78A91AA1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8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1D7A30-317E-453A-80ED-5FBB37889B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7334A-A2DC-45BB-89DE-C2065AF28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CABE3-8431-46F4-973F-EF85A72E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70B0-7B83-4C9F-84EE-98FA769A65DE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9AC7B-BB23-4F2D-971A-F017A3BA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2A4F5-091D-437D-958F-11A03E45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A1B6-B738-4754-BD96-F78A91AA1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3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8E691-5E79-411D-9A28-3B18E35F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3A72A-8B83-4221-851B-5FD4B640C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EF596-851B-4E5E-A8AB-018F3D58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70B0-7B83-4C9F-84EE-98FA769A65DE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D714-E226-4F7D-8B2D-2E197AD1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C7453-F23B-4128-9669-22195761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A1B6-B738-4754-BD96-F78A91AA1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2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B88BB-F997-47AC-9739-236FD5C01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FF539-7DEF-48A6-8414-B0531BD6E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A1217-D5D7-4126-8CD1-A509620A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70B0-7B83-4C9F-84EE-98FA769A65DE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CF529-7081-46AD-B459-1969D56A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663C4-3595-436C-AF4E-1721C729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A1B6-B738-4754-BD96-F78A91AA1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0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44D3-5153-4585-A66C-62D9B62A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E7D1E-7DF6-48A7-9CAB-E581AE45B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27725-CA9D-4755-B4DF-24E5E923D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B8E6F-13B0-4C4F-8DC6-1FCEAF7D6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70B0-7B83-4C9F-84EE-98FA769A65DE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F3ACE-68DA-42B6-A7FB-676ED174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7525A-4DF7-4D1B-92EB-55E1713A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A1B6-B738-4754-BD96-F78A91AA1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5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4606-24D3-4F8E-9E1E-AEE57223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02A0A-BED1-4339-A3D8-F743579F6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4B0EC-5703-4B96-9159-5FC6F3C30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1AB1B-B83F-48F3-8830-44031CCBB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834FA-A27E-457A-857F-DE42FD8A9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448753-A9F5-4FB3-927C-DB44EC72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70B0-7B83-4C9F-84EE-98FA769A65DE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55BE1F-296E-4D3B-A61A-2C0927AE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56F095-D2EC-419B-A141-089A028B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A1B6-B738-4754-BD96-F78A91AA1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FA7F-0509-4E4D-B4A4-6A49897F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BB47D-BE89-487D-8D55-AD7FB4AC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70B0-7B83-4C9F-84EE-98FA769A65DE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80A413-AA7C-4106-A797-19340BAA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FBE6A-8569-4190-9DC5-4003261A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A1B6-B738-4754-BD96-F78A91AA1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0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E6391-D2EA-4FF6-BCFE-35A6DA3F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70B0-7B83-4C9F-84EE-98FA769A65DE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171493-CB96-45D1-904C-E57FFBB9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6BC47-039F-4D97-8937-2A231170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A1B6-B738-4754-BD96-F78A91AA1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2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F6990-A926-474D-B993-DD246F66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581F9-48D6-4644-856D-F2A36506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E098D-C281-48F8-9F11-0E11F3D6A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20B64-4D4D-457C-9268-B72FB1F1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70B0-7B83-4C9F-84EE-98FA769A65DE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213F1-0E26-4F30-AFEF-E0E448DA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8C44C-4F74-4040-808B-AACE2E8C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A1B6-B738-4754-BD96-F78A91AA1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A89A9-3DE4-473D-8AD3-409C9151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2B49F4-28CE-4D47-A169-01D0A27D4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3C217-8745-4231-8430-D6A409CE5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BCF1C-1C47-448A-A231-20DCC4D3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70B0-7B83-4C9F-84EE-98FA769A65DE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2207D-B10A-4E2A-A865-0E16E456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2034C-9C99-453E-96D3-C5ACD885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A1B6-B738-4754-BD96-F78A91AA1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3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53F7A7-8344-4FD5-962E-F74BFCD6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12FC9-876A-41AB-895F-1B89BC932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F41C0-9B3F-4068-830A-E950EBE8B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70B0-7B83-4C9F-84EE-98FA769A65DE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C937D-0501-4199-999E-36E2DE1EB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DC5AC-0D86-458B-A264-C1CD1EA64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A1B6-B738-4754-BD96-F78A91AA1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0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sv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44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2.svg"/><Relationship Id="rId5" Type="http://schemas.openxmlformats.org/officeDocument/2006/relationships/image" Target="../media/image46.svg"/><Relationship Id="rId15" Type="http://schemas.openxmlformats.org/officeDocument/2006/relationships/image" Target="../media/image48.svg"/><Relationship Id="rId10" Type="http://schemas.openxmlformats.org/officeDocument/2006/relationships/image" Target="../media/image5.png"/><Relationship Id="rId4" Type="http://schemas.openxmlformats.org/officeDocument/2006/relationships/image" Target="../media/image45.png"/><Relationship Id="rId9" Type="http://schemas.openxmlformats.org/officeDocument/2006/relationships/image" Target="../media/image36.sv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35.png"/><Relationship Id="rId7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3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7E759EB-CA1A-426D-A600-C0CF82021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399" r="146" b="-462"/>
          <a:stretch/>
        </p:blipFill>
        <p:spPr>
          <a:xfrm>
            <a:off x="0" y="1418709"/>
            <a:ext cx="6466801" cy="39865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F7C39-0389-B546-865F-93A7FD67B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963" y="1418709"/>
            <a:ext cx="5738037" cy="3986505"/>
          </a:xfrm>
          <a:solidFill>
            <a:srgbClr val="D9E4EE"/>
          </a:solidFill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rgbClr val="B90918"/>
                </a:solidFill>
                <a:latin typeface="Raleway"/>
              </a:rPr>
              <a:t>SEXUAL VIOLENCE 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B90918"/>
                </a:solidFill>
                <a:latin typeface="Raleway"/>
              </a:rPr>
              <a:t>AGAINST WOMEN 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B90918"/>
                </a:solidFill>
                <a:latin typeface="Raleway"/>
              </a:rPr>
              <a:t>IN NEW DELHI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5005B-2088-404E-8F94-B05FFE19B35B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6739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4BB38B8-ADE0-4CB6-825E-B657F01FFD9B}"/>
              </a:ext>
            </a:extLst>
          </p:cNvPr>
          <p:cNvSpPr/>
          <p:nvPr/>
        </p:nvSpPr>
        <p:spPr>
          <a:xfrm>
            <a:off x="1144577" y="1424768"/>
            <a:ext cx="4586372" cy="3089698"/>
          </a:xfrm>
          <a:prstGeom prst="rect">
            <a:avLst/>
          </a:prstGeom>
          <a:solidFill>
            <a:schemeClr val="bg1"/>
          </a:solidFill>
          <a:ln w="28575">
            <a:solidFill>
              <a:srgbClr val="C8D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B90918"/>
              </a:solidFill>
              <a:latin typeface="Raleway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E487BF-F5BA-467F-A692-AA99A28CEFBF}"/>
              </a:ext>
            </a:extLst>
          </p:cNvPr>
          <p:cNvSpPr/>
          <p:nvPr/>
        </p:nvSpPr>
        <p:spPr>
          <a:xfrm>
            <a:off x="2386810" y="4514466"/>
            <a:ext cx="3344138" cy="1344495"/>
          </a:xfrm>
          <a:prstGeom prst="rect">
            <a:avLst/>
          </a:prstGeom>
          <a:solidFill>
            <a:srgbClr val="C8D8E6"/>
          </a:solidFill>
          <a:ln w="28575">
            <a:solidFill>
              <a:srgbClr val="C8D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B90918"/>
              </a:solidFill>
              <a:latin typeface="Raleway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2AF611-DD67-4033-8DCA-63FF15F1CDF5}"/>
              </a:ext>
            </a:extLst>
          </p:cNvPr>
          <p:cNvSpPr/>
          <p:nvPr/>
        </p:nvSpPr>
        <p:spPr>
          <a:xfrm>
            <a:off x="1137662" y="4514466"/>
            <a:ext cx="1249148" cy="1344495"/>
          </a:xfrm>
          <a:prstGeom prst="rect">
            <a:avLst/>
          </a:prstGeom>
          <a:solidFill>
            <a:srgbClr val="EBF3FA"/>
          </a:solidFill>
          <a:ln w="28575">
            <a:solidFill>
              <a:srgbClr val="C8D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B90918"/>
              </a:solidFill>
              <a:latin typeface="Raleway"/>
            </a:endParaRP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E2A4D76-1859-45D4-900A-8DBD2E4CE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18083"/>
          </a:xfrm>
          <a:solidFill>
            <a:srgbClr val="EBF3FA"/>
          </a:solidFill>
          <a:ln w="19050">
            <a:solidFill>
              <a:srgbClr val="C8D8E6"/>
            </a:solidFill>
          </a:ln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2200" b="1" dirty="0">
                <a:solidFill>
                  <a:srgbClr val="B90918"/>
                </a:solidFill>
                <a:latin typeface="Raleway"/>
              </a:rPr>
              <a:t>GLOBAL STRATEGIES</a:t>
            </a:r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869D3CE4-AD50-C84C-AD12-D95B3A2C954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22" y="3680811"/>
            <a:ext cx="1587407" cy="404951"/>
          </a:xfrm>
          <a:prstGeom prst="rect">
            <a:avLst/>
          </a:prstGeom>
        </p:spPr>
      </p:pic>
      <p:pic>
        <p:nvPicPr>
          <p:cNvPr id="2050" name="Picture 2" descr="Image result for promundo logo">
            <a:extLst>
              <a:ext uri="{FF2B5EF4-FFF2-40B4-BE49-F238E27FC236}">
                <a16:creationId xmlns:a16="http://schemas.microsoft.com/office/drawing/2014/main" id="{90EACF08-CCFB-4427-BED5-9A9D6FCF8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93" y="1738526"/>
            <a:ext cx="1643736" cy="164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D8464A-74DA-4645-9E6D-D39434255A2F}"/>
              </a:ext>
            </a:extLst>
          </p:cNvPr>
          <p:cNvSpPr txBox="1"/>
          <p:nvPr/>
        </p:nvSpPr>
        <p:spPr>
          <a:xfrm>
            <a:off x="1137662" y="4590115"/>
            <a:ext cx="1164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Raleway"/>
              </a:rPr>
              <a:t>Where?</a:t>
            </a:r>
          </a:p>
          <a:p>
            <a:r>
              <a:rPr lang="en-US" sz="1200" dirty="0">
                <a:solidFill>
                  <a:srgbClr val="C00000"/>
                </a:solidFill>
                <a:latin typeface="Raleway"/>
              </a:rPr>
              <a:t>What?</a:t>
            </a:r>
          </a:p>
          <a:p>
            <a:r>
              <a:rPr lang="en-US" sz="1200" dirty="0">
                <a:solidFill>
                  <a:srgbClr val="C00000"/>
                </a:solidFill>
                <a:latin typeface="Raleway"/>
              </a:rPr>
              <a:t>Who?</a:t>
            </a:r>
          </a:p>
          <a:p>
            <a:r>
              <a:rPr lang="en-US" sz="1200" dirty="0">
                <a:solidFill>
                  <a:srgbClr val="C00000"/>
                </a:solidFill>
                <a:latin typeface="Raleway"/>
              </a:rPr>
              <a:t>Scale:</a:t>
            </a:r>
          </a:p>
          <a:p>
            <a:r>
              <a:rPr lang="en-US" sz="1200" dirty="0">
                <a:solidFill>
                  <a:srgbClr val="C00000"/>
                </a:solidFill>
                <a:latin typeface="Raleway"/>
              </a:rPr>
              <a:t>Outcome: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D16DDE-549C-47F8-A078-88F762F1EB22}"/>
              </a:ext>
            </a:extLst>
          </p:cNvPr>
          <p:cNvSpPr txBox="1"/>
          <p:nvPr/>
        </p:nvSpPr>
        <p:spPr>
          <a:xfrm>
            <a:off x="2386812" y="4590115"/>
            <a:ext cx="3456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aleway"/>
              </a:rPr>
              <a:t>Brazil</a:t>
            </a:r>
          </a:p>
          <a:p>
            <a:r>
              <a:rPr lang="en-US" sz="1200" dirty="0">
                <a:latin typeface="Raleway"/>
              </a:rPr>
              <a:t>Gender Sensitization (Education)</a:t>
            </a:r>
          </a:p>
          <a:p>
            <a:r>
              <a:rPr lang="en-US" sz="1200" dirty="0">
                <a:latin typeface="Raleway"/>
              </a:rPr>
              <a:t>Young Men</a:t>
            </a:r>
          </a:p>
          <a:p>
            <a:r>
              <a:rPr lang="en-US" sz="1200" dirty="0">
                <a:latin typeface="Raleway"/>
              </a:rPr>
              <a:t>34 Countries</a:t>
            </a:r>
          </a:p>
          <a:p>
            <a:r>
              <a:rPr lang="en-US" sz="1200" dirty="0">
                <a:latin typeface="Raleway"/>
              </a:rPr>
              <a:t>Men shown to less likely support gender norms after completion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FA43D7-FF63-493F-A47A-7632D66D590B}"/>
              </a:ext>
            </a:extLst>
          </p:cNvPr>
          <p:cNvSpPr/>
          <p:nvPr/>
        </p:nvSpPr>
        <p:spPr>
          <a:xfrm>
            <a:off x="6623906" y="1428313"/>
            <a:ext cx="4586372" cy="3089698"/>
          </a:xfrm>
          <a:prstGeom prst="rect">
            <a:avLst/>
          </a:prstGeom>
          <a:solidFill>
            <a:schemeClr val="bg1"/>
          </a:solidFill>
          <a:ln w="28575">
            <a:solidFill>
              <a:srgbClr val="C8D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B90918"/>
              </a:solidFill>
              <a:latin typeface="Raleway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B0DACD-2D73-4D43-916E-DED8F5A8AFCB}"/>
              </a:ext>
            </a:extLst>
          </p:cNvPr>
          <p:cNvGrpSpPr/>
          <p:nvPr/>
        </p:nvGrpSpPr>
        <p:grpSpPr>
          <a:xfrm>
            <a:off x="7619102" y="2180091"/>
            <a:ext cx="2626242" cy="2626242"/>
            <a:chOff x="8271942" y="1441816"/>
            <a:chExt cx="2626242" cy="2626242"/>
          </a:xfrm>
        </p:grpSpPr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C0593166-B556-4FD0-B689-804BD286A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3" t="27287" r="55698" b="28837"/>
            <a:stretch/>
          </p:blipFill>
          <p:spPr>
            <a:xfrm>
              <a:off x="8867865" y="2082043"/>
              <a:ext cx="1391864" cy="1344495"/>
            </a:xfrm>
            <a:prstGeom prst="rect">
              <a:avLst/>
            </a:prstGeom>
          </p:spPr>
        </p:pic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F61FC288-0571-4A27-84F9-95FA2A03EACC}"/>
                </a:ext>
              </a:extLst>
            </p:cNvPr>
            <p:cNvSpPr/>
            <p:nvPr/>
          </p:nvSpPr>
          <p:spPr>
            <a:xfrm>
              <a:off x="8271942" y="1441816"/>
              <a:ext cx="2626242" cy="2626242"/>
            </a:xfrm>
            <a:prstGeom prst="don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2" name="Picture 4" descr="Image result for sare eaaa">
            <a:extLst>
              <a:ext uri="{FF2B5EF4-FFF2-40B4-BE49-F238E27FC236}">
                <a16:creationId xmlns:a16="http://schemas.microsoft.com/office/drawing/2014/main" id="{8122EEC4-1160-4DBC-A91E-2EFCCEDC7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01" y="1839613"/>
            <a:ext cx="3122845" cy="78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A62DA7D-188D-49A0-9159-0F3F58212653}"/>
              </a:ext>
            </a:extLst>
          </p:cNvPr>
          <p:cNvSpPr/>
          <p:nvPr/>
        </p:nvSpPr>
        <p:spPr>
          <a:xfrm>
            <a:off x="7866140" y="4518011"/>
            <a:ext cx="3344138" cy="1344495"/>
          </a:xfrm>
          <a:prstGeom prst="rect">
            <a:avLst/>
          </a:prstGeom>
          <a:solidFill>
            <a:srgbClr val="C8D8E6"/>
          </a:solidFill>
          <a:ln w="28575">
            <a:solidFill>
              <a:srgbClr val="C8D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B90918"/>
              </a:solidFill>
              <a:latin typeface="Raleway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B54AEB-08A8-427E-AA7D-887B13082051}"/>
              </a:ext>
            </a:extLst>
          </p:cNvPr>
          <p:cNvSpPr/>
          <p:nvPr/>
        </p:nvSpPr>
        <p:spPr>
          <a:xfrm>
            <a:off x="6627624" y="4518011"/>
            <a:ext cx="1249148" cy="1344495"/>
          </a:xfrm>
          <a:prstGeom prst="rect">
            <a:avLst/>
          </a:prstGeom>
          <a:solidFill>
            <a:srgbClr val="EBF3FA"/>
          </a:solidFill>
          <a:ln w="28575">
            <a:solidFill>
              <a:srgbClr val="C8D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B90918"/>
              </a:solidFill>
              <a:latin typeface="Raleway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2278E7-F32F-4855-9BDD-9A476309EED0}"/>
              </a:ext>
            </a:extLst>
          </p:cNvPr>
          <p:cNvSpPr txBox="1"/>
          <p:nvPr/>
        </p:nvSpPr>
        <p:spPr>
          <a:xfrm>
            <a:off x="6627624" y="4593660"/>
            <a:ext cx="1164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Raleway"/>
              </a:rPr>
              <a:t>Where?</a:t>
            </a:r>
          </a:p>
          <a:p>
            <a:r>
              <a:rPr lang="en-US" sz="1200" dirty="0">
                <a:solidFill>
                  <a:srgbClr val="C00000"/>
                </a:solidFill>
                <a:latin typeface="Raleway"/>
              </a:rPr>
              <a:t>What?</a:t>
            </a:r>
          </a:p>
          <a:p>
            <a:r>
              <a:rPr lang="en-US" sz="1200" dirty="0">
                <a:solidFill>
                  <a:srgbClr val="C00000"/>
                </a:solidFill>
                <a:latin typeface="Raleway"/>
              </a:rPr>
              <a:t>Who?</a:t>
            </a:r>
          </a:p>
          <a:p>
            <a:r>
              <a:rPr lang="en-US" sz="1200" dirty="0">
                <a:solidFill>
                  <a:srgbClr val="C00000"/>
                </a:solidFill>
                <a:latin typeface="Raleway"/>
              </a:rPr>
              <a:t>Scale:</a:t>
            </a:r>
          </a:p>
          <a:p>
            <a:r>
              <a:rPr lang="en-US" sz="1200" dirty="0">
                <a:solidFill>
                  <a:srgbClr val="C00000"/>
                </a:solidFill>
                <a:latin typeface="Raleway"/>
              </a:rPr>
              <a:t>Outcome: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03CCBC-FF99-47A9-BAE0-EB51D17B011D}"/>
              </a:ext>
            </a:extLst>
          </p:cNvPr>
          <p:cNvSpPr txBox="1"/>
          <p:nvPr/>
        </p:nvSpPr>
        <p:spPr>
          <a:xfrm>
            <a:off x="7866141" y="4593660"/>
            <a:ext cx="3456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aleway"/>
              </a:rPr>
              <a:t>Canada</a:t>
            </a:r>
          </a:p>
          <a:p>
            <a:r>
              <a:rPr lang="en-US" sz="1200" dirty="0">
                <a:latin typeface="Raleway"/>
              </a:rPr>
              <a:t>Women Empowerment (Education)</a:t>
            </a:r>
          </a:p>
          <a:p>
            <a:r>
              <a:rPr lang="en-US" sz="1200" dirty="0">
                <a:latin typeface="Raleway"/>
              </a:rPr>
              <a:t>Young Women</a:t>
            </a:r>
          </a:p>
          <a:p>
            <a:r>
              <a:rPr lang="en-US" sz="1200" dirty="0">
                <a:latin typeface="Raleway"/>
              </a:rPr>
              <a:t>1 Country</a:t>
            </a:r>
          </a:p>
          <a:p>
            <a:r>
              <a:rPr lang="en-US" sz="1200" dirty="0">
                <a:latin typeface="Raleway"/>
              </a:rPr>
              <a:t>Reduction in instances of rape</a:t>
            </a:r>
          </a:p>
        </p:txBody>
      </p:sp>
    </p:spTree>
    <p:extLst>
      <p:ext uri="{BB962C8B-B14F-4D97-AF65-F5344CB8AC3E}">
        <p14:creationId xmlns:p14="http://schemas.microsoft.com/office/powerpoint/2010/main" val="109670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E2A4D76-1859-45D4-900A-8DBD2E4CE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18083"/>
          </a:xfrm>
          <a:solidFill>
            <a:srgbClr val="EBF3FA"/>
          </a:solidFill>
          <a:ln w="19050">
            <a:solidFill>
              <a:srgbClr val="C8D8E6"/>
            </a:solidFill>
          </a:ln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2200" b="1" dirty="0">
                <a:solidFill>
                  <a:srgbClr val="B90918"/>
                </a:solidFill>
                <a:latin typeface="Raleway"/>
              </a:rPr>
              <a:t>LESSONS LEARNT</a:t>
            </a:r>
          </a:p>
        </p:txBody>
      </p:sp>
      <p:pic>
        <p:nvPicPr>
          <p:cNvPr id="1026" name="Picture 2" descr="Image result for red netwrok vector image">
            <a:extLst>
              <a:ext uri="{FF2B5EF4-FFF2-40B4-BE49-F238E27FC236}">
                <a16:creationId xmlns:a16="http://schemas.microsoft.com/office/drawing/2014/main" id="{69C0BFD5-2E9D-44F0-A4EF-092A09C5C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44" y="1215122"/>
            <a:ext cx="3241192" cy="2430895"/>
          </a:xfrm>
          <a:prstGeom prst="rect">
            <a:avLst/>
          </a:prstGeom>
          <a:noFill/>
          <a:ln w="19050">
            <a:solidFill>
              <a:srgbClr val="C8D8E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2F1D8F0-1C06-4E06-8AC6-C12A61AF1C1F}"/>
              </a:ext>
            </a:extLst>
          </p:cNvPr>
          <p:cNvGrpSpPr/>
          <p:nvPr/>
        </p:nvGrpSpPr>
        <p:grpSpPr>
          <a:xfrm>
            <a:off x="6391937" y="3432248"/>
            <a:ext cx="2815856" cy="2943511"/>
            <a:chOff x="7572154" y="3365465"/>
            <a:chExt cx="2358656" cy="2467096"/>
          </a:xfrm>
        </p:grpSpPr>
        <p:cxnSp>
          <p:nvCxnSpPr>
            <p:cNvPr id="3" name="Connector: Elbow 2">
              <a:extLst>
                <a:ext uri="{FF2B5EF4-FFF2-40B4-BE49-F238E27FC236}">
                  <a16:creationId xmlns:a16="http://schemas.microsoft.com/office/drawing/2014/main" id="{4C18F1B2-EF81-44A4-8D2C-8B3C144FC038}"/>
                </a:ext>
              </a:extLst>
            </p:cNvPr>
            <p:cNvCxnSpPr>
              <a:cxnSpLocks/>
            </p:cNvCxnSpPr>
            <p:nvPr/>
          </p:nvCxnSpPr>
          <p:spPr>
            <a:xfrm rot="6720000" flipH="1" flipV="1">
              <a:off x="7226448" y="3993719"/>
              <a:ext cx="2467096" cy="1210587"/>
            </a:xfrm>
            <a:prstGeom prst="bentConnector3">
              <a:avLst/>
            </a:prstGeom>
            <a:ln w="38100">
              <a:solidFill>
                <a:srgbClr val="EC46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F857176-0DD7-4E49-96E5-22767D446163}"/>
                </a:ext>
              </a:extLst>
            </p:cNvPr>
            <p:cNvGrpSpPr/>
            <p:nvPr/>
          </p:nvGrpSpPr>
          <p:grpSpPr>
            <a:xfrm>
              <a:off x="7572154" y="3688882"/>
              <a:ext cx="2358656" cy="1899226"/>
              <a:chOff x="1948087" y="4727925"/>
              <a:chExt cx="2158150" cy="1737776"/>
            </a:xfrm>
            <a:solidFill>
              <a:srgbClr val="F9D2CD"/>
            </a:solidFill>
          </p:grpSpPr>
          <p:pic>
            <p:nvPicPr>
              <p:cNvPr id="10" name="Graphic 9" descr="Female Profile">
                <a:extLst>
                  <a:ext uri="{FF2B5EF4-FFF2-40B4-BE49-F238E27FC236}">
                    <a16:creationId xmlns:a16="http://schemas.microsoft.com/office/drawing/2014/main" id="{B3EE69E7-BDF2-4109-AA52-8206887D4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237411" y="5482353"/>
                <a:ext cx="225056" cy="225056"/>
              </a:xfrm>
              <a:prstGeom prst="rect">
                <a:avLst/>
              </a:prstGeom>
            </p:spPr>
          </p:pic>
          <p:pic>
            <p:nvPicPr>
              <p:cNvPr id="12" name="Graphic 11" descr="Male profile">
                <a:extLst>
                  <a:ext uri="{FF2B5EF4-FFF2-40B4-BE49-F238E27FC236}">
                    <a16:creationId xmlns:a16="http://schemas.microsoft.com/office/drawing/2014/main" id="{E8EC1622-67FB-4080-8657-D76DA5282E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199136" y="587318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5" name="Graphic 34" descr="Female Profile">
                <a:extLst>
                  <a:ext uri="{FF2B5EF4-FFF2-40B4-BE49-F238E27FC236}">
                    <a16:creationId xmlns:a16="http://schemas.microsoft.com/office/drawing/2014/main" id="{C2831F82-3DA5-44AD-A6EF-C70A73492F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49559" y="6101785"/>
                <a:ext cx="225056" cy="225056"/>
              </a:xfrm>
              <a:prstGeom prst="rect">
                <a:avLst/>
              </a:prstGeom>
            </p:spPr>
          </p:pic>
          <p:pic>
            <p:nvPicPr>
              <p:cNvPr id="36" name="Graphic 35" descr="Female Profile">
                <a:extLst>
                  <a:ext uri="{FF2B5EF4-FFF2-40B4-BE49-F238E27FC236}">
                    <a16:creationId xmlns:a16="http://schemas.microsoft.com/office/drawing/2014/main" id="{392BB407-7338-48E6-BEFC-CC05CCC6D3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36275" y="5372444"/>
                <a:ext cx="225056" cy="225056"/>
              </a:xfrm>
              <a:prstGeom prst="rect">
                <a:avLst/>
              </a:prstGeom>
            </p:spPr>
          </p:pic>
          <p:pic>
            <p:nvPicPr>
              <p:cNvPr id="37" name="Graphic 36" descr="Female Profile">
                <a:extLst>
                  <a:ext uri="{FF2B5EF4-FFF2-40B4-BE49-F238E27FC236}">
                    <a16:creationId xmlns:a16="http://schemas.microsoft.com/office/drawing/2014/main" id="{7425BC6F-C7B0-43AF-B39C-296EC2A10B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644549" y="5831554"/>
                <a:ext cx="225056" cy="225056"/>
              </a:xfrm>
              <a:prstGeom prst="rect">
                <a:avLst/>
              </a:prstGeom>
            </p:spPr>
          </p:pic>
          <p:pic>
            <p:nvPicPr>
              <p:cNvPr id="38" name="Graphic 37" descr="Female Profile">
                <a:extLst>
                  <a:ext uri="{FF2B5EF4-FFF2-40B4-BE49-F238E27FC236}">
                    <a16:creationId xmlns:a16="http://schemas.microsoft.com/office/drawing/2014/main" id="{1E54C918-387B-4270-9484-06A85E131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56274" y="6240645"/>
                <a:ext cx="225056" cy="225056"/>
              </a:xfrm>
              <a:prstGeom prst="rect">
                <a:avLst/>
              </a:prstGeom>
            </p:spPr>
          </p:pic>
          <p:pic>
            <p:nvPicPr>
              <p:cNvPr id="40" name="Graphic 39" descr="Male profile">
                <a:extLst>
                  <a:ext uri="{FF2B5EF4-FFF2-40B4-BE49-F238E27FC236}">
                    <a16:creationId xmlns:a16="http://schemas.microsoft.com/office/drawing/2014/main" id="{91CD4838-9B47-4631-BDA0-296E9879E6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292019" y="607664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41" name="Graphic 40" descr="Male profile">
                <a:extLst>
                  <a:ext uri="{FF2B5EF4-FFF2-40B4-BE49-F238E27FC236}">
                    <a16:creationId xmlns:a16="http://schemas.microsoft.com/office/drawing/2014/main" id="{7FA36F47-45DA-45E0-91B1-F3AA2AAEA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76243" y="531994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42" name="Graphic 41" descr="Male profile">
                <a:extLst>
                  <a:ext uri="{FF2B5EF4-FFF2-40B4-BE49-F238E27FC236}">
                    <a16:creationId xmlns:a16="http://schemas.microsoft.com/office/drawing/2014/main" id="{FD230AF5-B5AB-4E72-8501-D7C29A6F3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704843" y="4916738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43" name="Graphic 42" descr="Male profile">
                <a:extLst>
                  <a:ext uri="{FF2B5EF4-FFF2-40B4-BE49-F238E27FC236}">
                    <a16:creationId xmlns:a16="http://schemas.microsoft.com/office/drawing/2014/main" id="{29481BC4-B52F-4D95-98F3-3999D2E78E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942729" y="4727925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44" name="Graphic 43" descr="Male profile">
                <a:extLst>
                  <a:ext uri="{FF2B5EF4-FFF2-40B4-BE49-F238E27FC236}">
                    <a16:creationId xmlns:a16="http://schemas.microsoft.com/office/drawing/2014/main" id="{37C028E1-EAFE-4E39-8EB8-F075CE70E7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959933" y="6319397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45" name="Graphic 44" descr="Male profile">
                <a:extLst>
                  <a:ext uri="{FF2B5EF4-FFF2-40B4-BE49-F238E27FC236}">
                    <a16:creationId xmlns:a16="http://schemas.microsoft.com/office/drawing/2014/main" id="{0EF6AEF4-6962-4B7B-AEF3-9DE752C3F3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959933" y="5705880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46" name="Graphic 45" descr="Male profile">
                <a:extLst>
                  <a:ext uri="{FF2B5EF4-FFF2-40B4-BE49-F238E27FC236}">
                    <a16:creationId xmlns:a16="http://schemas.microsoft.com/office/drawing/2014/main" id="{3061504F-F3C8-42D4-919B-8EF52581C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959933" y="5546537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47" name="Graphic 46" descr="Male profile">
                <a:extLst>
                  <a:ext uri="{FF2B5EF4-FFF2-40B4-BE49-F238E27FC236}">
                    <a16:creationId xmlns:a16="http://schemas.microsoft.com/office/drawing/2014/main" id="{1500F75D-EA3B-4C0E-86BE-757A0EBE2E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806664" y="6319397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48" name="Graphic 47" descr="Male profile">
                <a:extLst>
                  <a:ext uri="{FF2B5EF4-FFF2-40B4-BE49-F238E27FC236}">
                    <a16:creationId xmlns:a16="http://schemas.microsoft.com/office/drawing/2014/main" id="{8E7A8723-862D-4DC0-B0BE-3E45808042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889355" y="6087985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49" name="Graphic 48" descr="Male profile">
                <a:extLst>
                  <a:ext uri="{FF2B5EF4-FFF2-40B4-BE49-F238E27FC236}">
                    <a16:creationId xmlns:a16="http://schemas.microsoft.com/office/drawing/2014/main" id="{862CD2EB-44E7-4FF6-9657-C8B8054CB0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959933" y="5068508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50" name="Graphic 49" descr="Male profile">
                <a:extLst>
                  <a:ext uri="{FF2B5EF4-FFF2-40B4-BE49-F238E27FC236}">
                    <a16:creationId xmlns:a16="http://schemas.microsoft.com/office/drawing/2014/main" id="{D0BD3A97-C9A7-4180-87F6-5B62A7C83F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701241" y="5244118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51" name="Graphic 50" descr="Male profile">
                <a:extLst>
                  <a:ext uri="{FF2B5EF4-FFF2-40B4-BE49-F238E27FC236}">
                    <a16:creationId xmlns:a16="http://schemas.microsoft.com/office/drawing/2014/main" id="{470E46BC-F783-4593-9D2D-C30D71FB8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796846" y="5134442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52" name="Graphic 51" descr="Male profile">
                <a:extLst>
                  <a:ext uri="{FF2B5EF4-FFF2-40B4-BE49-F238E27FC236}">
                    <a16:creationId xmlns:a16="http://schemas.microsoft.com/office/drawing/2014/main" id="{5B5F56AD-7A91-4814-A4DB-64609D99BC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01337" y="5139844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54" name="Graphic 53" descr="Male profile">
                <a:extLst>
                  <a:ext uri="{FF2B5EF4-FFF2-40B4-BE49-F238E27FC236}">
                    <a16:creationId xmlns:a16="http://schemas.microsoft.com/office/drawing/2014/main" id="{5829229D-72BD-4958-8D3E-A955848033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775651" y="4789360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56" name="Graphic 55" descr="Female Profile">
                <a:extLst>
                  <a:ext uri="{FF2B5EF4-FFF2-40B4-BE49-F238E27FC236}">
                    <a16:creationId xmlns:a16="http://schemas.microsoft.com/office/drawing/2014/main" id="{3F9AAA62-282D-41D3-8347-313913253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59933" y="6183909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57" name="Graphic 56" descr="Female Profile">
                <a:extLst>
                  <a:ext uri="{FF2B5EF4-FFF2-40B4-BE49-F238E27FC236}">
                    <a16:creationId xmlns:a16="http://schemas.microsoft.com/office/drawing/2014/main" id="{A4C47728-7924-4166-9CD6-2D46D29FC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59933" y="6024566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58" name="Graphic 57" descr="Female Profile">
                <a:extLst>
                  <a:ext uri="{FF2B5EF4-FFF2-40B4-BE49-F238E27FC236}">
                    <a16:creationId xmlns:a16="http://schemas.microsoft.com/office/drawing/2014/main" id="{27C3EF3C-ACE9-41FB-A504-FCE88FAB73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59933" y="5865223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59" name="Graphic 58" descr="Female Profile">
                <a:extLst>
                  <a:ext uri="{FF2B5EF4-FFF2-40B4-BE49-F238E27FC236}">
                    <a16:creationId xmlns:a16="http://schemas.microsoft.com/office/drawing/2014/main" id="{988FA9D1-7B10-44BD-96A5-5A5AD88C1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59933" y="5387194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60" name="Graphic 59" descr="Female Profile">
                <a:extLst>
                  <a:ext uri="{FF2B5EF4-FFF2-40B4-BE49-F238E27FC236}">
                    <a16:creationId xmlns:a16="http://schemas.microsoft.com/office/drawing/2014/main" id="{C3D2D701-A395-4E65-926D-1ADEC9BD0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59933" y="5227851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61" name="Graphic 60" descr="Female Profile">
                <a:extLst>
                  <a:ext uri="{FF2B5EF4-FFF2-40B4-BE49-F238E27FC236}">
                    <a16:creationId xmlns:a16="http://schemas.microsoft.com/office/drawing/2014/main" id="{25EF73BA-84A3-4313-8612-10125326B4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59933" y="4909165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64" name="Graphic 63" descr="Female Profile">
                <a:extLst>
                  <a:ext uri="{FF2B5EF4-FFF2-40B4-BE49-F238E27FC236}">
                    <a16:creationId xmlns:a16="http://schemas.microsoft.com/office/drawing/2014/main" id="{783E0170-A804-4BBD-B3F0-CA2D2072D0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684241" y="5646186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65" name="Graphic 64" descr="Male profile">
                <a:extLst>
                  <a:ext uri="{FF2B5EF4-FFF2-40B4-BE49-F238E27FC236}">
                    <a16:creationId xmlns:a16="http://schemas.microsoft.com/office/drawing/2014/main" id="{0429753A-9979-4270-BBB1-873DD9776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498877" y="5582578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68" name="Graphic 67" descr="Female Profile">
                <a:extLst>
                  <a:ext uri="{FF2B5EF4-FFF2-40B4-BE49-F238E27FC236}">
                    <a16:creationId xmlns:a16="http://schemas.microsoft.com/office/drawing/2014/main" id="{E9E0805C-E902-4FEC-92DD-570163DBDB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11061" y="5582578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70" name="Graphic 69" descr="Male profile">
                <a:extLst>
                  <a:ext uri="{FF2B5EF4-FFF2-40B4-BE49-F238E27FC236}">
                    <a16:creationId xmlns:a16="http://schemas.microsoft.com/office/drawing/2014/main" id="{97DA18B6-3BCC-42B5-8B44-84C0478E97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25697" y="5582578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71" name="Graphic 70" descr="Female Profile">
                <a:extLst>
                  <a:ext uri="{FF2B5EF4-FFF2-40B4-BE49-F238E27FC236}">
                    <a16:creationId xmlns:a16="http://schemas.microsoft.com/office/drawing/2014/main" id="{F2E59118-F05E-4A6A-835F-F710B70331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96425" y="5582578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73" name="Graphic 72" descr="Female Profile">
                <a:extLst>
                  <a:ext uri="{FF2B5EF4-FFF2-40B4-BE49-F238E27FC236}">
                    <a16:creationId xmlns:a16="http://schemas.microsoft.com/office/drawing/2014/main" id="{D99EB4B7-DCF3-4F53-B8E6-BF8DFE78E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314839" y="5742929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74" name="Graphic 73" descr="Male profile">
                <a:extLst>
                  <a:ext uri="{FF2B5EF4-FFF2-40B4-BE49-F238E27FC236}">
                    <a16:creationId xmlns:a16="http://schemas.microsoft.com/office/drawing/2014/main" id="{3068476A-F746-4C91-B560-25B56211D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29475" y="5742929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76" name="Graphic 75" descr="Male profile">
                <a:extLst>
                  <a:ext uri="{FF2B5EF4-FFF2-40B4-BE49-F238E27FC236}">
                    <a16:creationId xmlns:a16="http://schemas.microsoft.com/office/drawing/2014/main" id="{21CEA8EF-868D-4EA5-83D7-23957195DB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500203" y="5742929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77" name="Graphic 76" descr="Female Profile">
                <a:extLst>
                  <a:ext uri="{FF2B5EF4-FFF2-40B4-BE49-F238E27FC236}">
                    <a16:creationId xmlns:a16="http://schemas.microsoft.com/office/drawing/2014/main" id="{BE0777B7-74CA-446E-A41B-C8B637FC46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70931" y="5742929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79" name="Graphic 78" descr="Female Profile">
                <a:extLst>
                  <a:ext uri="{FF2B5EF4-FFF2-40B4-BE49-F238E27FC236}">
                    <a16:creationId xmlns:a16="http://schemas.microsoft.com/office/drawing/2014/main" id="{0A1BC91D-5C09-4763-B137-1360A7D990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12387" y="5742929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81" name="Graphic 80" descr="Male profile">
                <a:extLst>
                  <a:ext uri="{FF2B5EF4-FFF2-40B4-BE49-F238E27FC236}">
                    <a16:creationId xmlns:a16="http://schemas.microsoft.com/office/drawing/2014/main" id="{DF5E48FC-A203-40E1-BC92-D4237C3B58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27023" y="5742929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82" name="Graphic 81" descr="Female Profile">
                <a:extLst>
                  <a:ext uri="{FF2B5EF4-FFF2-40B4-BE49-F238E27FC236}">
                    <a16:creationId xmlns:a16="http://schemas.microsoft.com/office/drawing/2014/main" id="{C46FBEB9-C7CD-40B4-971C-3C3853A37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97751" y="5742929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84" name="Graphic 83" descr="Female Profile">
                <a:extLst>
                  <a:ext uri="{FF2B5EF4-FFF2-40B4-BE49-F238E27FC236}">
                    <a16:creationId xmlns:a16="http://schemas.microsoft.com/office/drawing/2014/main" id="{4D1F10DF-D8CE-47BD-A0B3-A525AC115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300261" y="5911231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85" name="Graphic 84" descr="Male profile">
                <a:extLst>
                  <a:ext uri="{FF2B5EF4-FFF2-40B4-BE49-F238E27FC236}">
                    <a16:creationId xmlns:a16="http://schemas.microsoft.com/office/drawing/2014/main" id="{743EA975-4DD7-4A89-8153-62C509785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06946" y="5935084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87" name="Graphic 86" descr="Male profile">
                <a:extLst>
                  <a:ext uri="{FF2B5EF4-FFF2-40B4-BE49-F238E27FC236}">
                    <a16:creationId xmlns:a16="http://schemas.microsoft.com/office/drawing/2014/main" id="{003383A9-897C-4BC7-8191-FAAFF2A61C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501527" y="5935084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88" name="Graphic 87" descr="Female Profile">
                <a:extLst>
                  <a:ext uri="{FF2B5EF4-FFF2-40B4-BE49-F238E27FC236}">
                    <a16:creationId xmlns:a16="http://schemas.microsoft.com/office/drawing/2014/main" id="{E7BA1AB8-38CC-4EF2-B198-2ADCA36667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72255" y="5935084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90" name="Graphic 89" descr="Female Profile">
                <a:extLst>
                  <a:ext uri="{FF2B5EF4-FFF2-40B4-BE49-F238E27FC236}">
                    <a16:creationId xmlns:a16="http://schemas.microsoft.com/office/drawing/2014/main" id="{745043AD-436B-42D5-8C58-63D9C9B068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13711" y="5935084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91" name="Graphic 90" descr="Female Profile">
                <a:extLst>
                  <a:ext uri="{FF2B5EF4-FFF2-40B4-BE49-F238E27FC236}">
                    <a16:creationId xmlns:a16="http://schemas.microsoft.com/office/drawing/2014/main" id="{F1D939AA-5A00-484B-9F72-C54E95086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041717" y="5871474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92" name="Graphic 91" descr="Male profile">
                <a:extLst>
                  <a:ext uri="{FF2B5EF4-FFF2-40B4-BE49-F238E27FC236}">
                    <a16:creationId xmlns:a16="http://schemas.microsoft.com/office/drawing/2014/main" id="{F6A9BC99-C715-42BB-B5E4-B4801F8F8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28347" y="5935084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93" name="Graphic 92" descr="Female Profile">
                <a:extLst>
                  <a:ext uri="{FF2B5EF4-FFF2-40B4-BE49-F238E27FC236}">
                    <a16:creationId xmlns:a16="http://schemas.microsoft.com/office/drawing/2014/main" id="{69799B80-F096-4CA1-B34C-2775D430E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99075" y="5935084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94" name="Graphic 93" descr="Male profile">
                <a:extLst>
                  <a:ext uri="{FF2B5EF4-FFF2-40B4-BE49-F238E27FC236}">
                    <a16:creationId xmlns:a16="http://schemas.microsoft.com/office/drawing/2014/main" id="{E78CD091-FF0D-41C9-B4F0-F3D8743B8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970613" y="6119288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96" name="Graphic 95" descr="Male profile">
                <a:extLst>
                  <a:ext uri="{FF2B5EF4-FFF2-40B4-BE49-F238E27FC236}">
                    <a16:creationId xmlns:a16="http://schemas.microsoft.com/office/drawing/2014/main" id="{3032A74C-82CA-47D1-99E1-B9D84641F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32124" y="6103386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97" name="Graphic 96" descr="Female Profile">
                <a:extLst>
                  <a:ext uri="{FF2B5EF4-FFF2-40B4-BE49-F238E27FC236}">
                    <a16:creationId xmlns:a16="http://schemas.microsoft.com/office/drawing/2014/main" id="{648DB4DA-5FA1-465D-94A5-AF69F709E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696167" y="6119288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98" name="Graphic 97" descr="Male profile">
                <a:extLst>
                  <a:ext uri="{FF2B5EF4-FFF2-40B4-BE49-F238E27FC236}">
                    <a16:creationId xmlns:a16="http://schemas.microsoft.com/office/drawing/2014/main" id="{55DDCEDA-09D2-4784-A8CC-01D7EE417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510803" y="6119288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100" name="Graphic 99" descr="Male profile">
                <a:extLst>
                  <a:ext uri="{FF2B5EF4-FFF2-40B4-BE49-F238E27FC236}">
                    <a16:creationId xmlns:a16="http://schemas.microsoft.com/office/drawing/2014/main" id="{47BB83BD-2A28-4D15-B264-9D5CB5E9D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252259" y="6119288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101" name="Graphic 100" descr="Female Profile">
                <a:extLst>
                  <a:ext uri="{FF2B5EF4-FFF2-40B4-BE49-F238E27FC236}">
                    <a16:creationId xmlns:a16="http://schemas.microsoft.com/office/drawing/2014/main" id="{F45B6310-7FBA-4B01-803E-8908EB1AB4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99134" y="6119288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102" name="Graphic 101" descr="Female Profile">
                <a:extLst>
                  <a:ext uri="{FF2B5EF4-FFF2-40B4-BE49-F238E27FC236}">
                    <a16:creationId xmlns:a16="http://schemas.microsoft.com/office/drawing/2014/main" id="{755B3623-0481-4816-9A95-FC3F9FAA84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050993" y="6095435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103" name="Graphic 102" descr="Male profile">
                <a:extLst>
                  <a:ext uri="{FF2B5EF4-FFF2-40B4-BE49-F238E27FC236}">
                    <a16:creationId xmlns:a16="http://schemas.microsoft.com/office/drawing/2014/main" id="{81911A7D-7DAD-4EAF-BBEE-449C3F503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37623" y="6119288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105" name="Graphic 104" descr="Male profile">
                <a:extLst>
                  <a:ext uri="{FF2B5EF4-FFF2-40B4-BE49-F238E27FC236}">
                    <a16:creationId xmlns:a16="http://schemas.microsoft.com/office/drawing/2014/main" id="{C31571F7-9D4B-476F-AF6B-FA2E50A9F7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948087" y="6319397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106" name="Graphic 105" descr="Female Profile">
                <a:extLst>
                  <a:ext uri="{FF2B5EF4-FFF2-40B4-BE49-F238E27FC236}">
                    <a16:creationId xmlns:a16="http://schemas.microsoft.com/office/drawing/2014/main" id="{43630D3B-A3B0-4AB6-A7CF-6013D4A408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334717" y="6319397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107" name="Graphic 106" descr="Male profile">
                <a:extLst>
                  <a:ext uri="{FF2B5EF4-FFF2-40B4-BE49-F238E27FC236}">
                    <a16:creationId xmlns:a16="http://schemas.microsoft.com/office/drawing/2014/main" id="{AB7FDF8E-FB0B-4077-98D4-E8E4ADE78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49353" y="6319397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108" name="Graphic 107" descr="Female Profile">
                <a:extLst>
                  <a:ext uri="{FF2B5EF4-FFF2-40B4-BE49-F238E27FC236}">
                    <a16:creationId xmlns:a16="http://schemas.microsoft.com/office/drawing/2014/main" id="{B02D634A-6D09-415E-969A-90F89A001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705445" y="6319397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109" name="Graphic 108" descr="Male profile">
                <a:extLst>
                  <a:ext uri="{FF2B5EF4-FFF2-40B4-BE49-F238E27FC236}">
                    <a16:creationId xmlns:a16="http://schemas.microsoft.com/office/drawing/2014/main" id="{45684FB0-AEEB-4DA2-A78B-D2130BF29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520081" y="6319397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110" name="Graphic 109" descr="Female Profile">
                <a:extLst>
                  <a:ext uri="{FF2B5EF4-FFF2-40B4-BE49-F238E27FC236}">
                    <a16:creationId xmlns:a16="http://schemas.microsoft.com/office/drawing/2014/main" id="{0381812D-744F-4397-9729-EFADC07BDA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081637" y="6319397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111" name="Graphic 110" descr="Male profile">
                <a:extLst>
                  <a:ext uri="{FF2B5EF4-FFF2-40B4-BE49-F238E27FC236}">
                    <a16:creationId xmlns:a16="http://schemas.microsoft.com/office/drawing/2014/main" id="{BA0655A1-D424-47A7-833D-911E868F8F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261537" y="6319397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112" name="Graphic 111" descr="Female Profile">
                <a:extLst>
                  <a:ext uri="{FF2B5EF4-FFF2-40B4-BE49-F238E27FC236}">
                    <a16:creationId xmlns:a16="http://schemas.microsoft.com/office/drawing/2014/main" id="{35C706C4-5758-478B-85E3-09CB48C0B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16363" y="6319397"/>
                <a:ext cx="146304" cy="146304"/>
              </a:xfrm>
              <a:prstGeom prst="rect">
                <a:avLst/>
              </a:prstGeom>
            </p:spPr>
          </p:pic>
          <p:pic>
            <p:nvPicPr>
              <p:cNvPr id="114" name="Graphic 113" descr="Male profile">
                <a:extLst>
                  <a:ext uri="{FF2B5EF4-FFF2-40B4-BE49-F238E27FC236}">
                    <a16:creationId xmlns:a16="http://schemas.microsoft.com/office/drawing/2014/main" id="{5A8883B5-5CE4-48AF-861E-FF3D83E00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46901" y="6319397"/>
                <a:ext cx="146304" cy="146304"/>
              </a:xfrm>
              <a:prstGeom prst="rect">
                <a:avLst/>
              </a:prstGeom>
            </p:spPr>
          </p:pic>
        </p:grp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F2CF838-F12F-4906-849D-2CF2E7D2322C}"/>
              </a:ext>
            </a:extLst>
          </p:cNvPr>
          <p:cNvSpPr/>
          <p:nvPr/>
        </p:nvSpPr>
        <p:spPr>
          <a:xfrm>
            <a:off x="6030537" y="3721264"/>
            <a:ext cx="3264408" cy="2450592"/>
          </a:xfrm>
          <a:prstGeom prst="rect">
            <a:avLst/>
          </a:prstGeom>
          <a:noFill/>
          <a:ln w="19050">
            <a:solidFill>
              <a:srgbClr val="C8D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D3C0E7E-EFBC-45E2-90CA-52F301FBC61D}"/>
              </a:ext>
            </a:extLst>
          </p:cNvPr>
          <p:cNvSpPr/>
          <p:nvPr/>
        </p:nvSpPr>
        <p:spPr>
          <a:xfrm>
            <a:off x="2694444" y="3721264"/>
            <a:ext cx="3259792" cy="2450592"/>
          </a:xfrm>
          <a:prstGeom prst="rect">
            <a:avLst/>
          </a:prstGeom>
          <a:solidFill>
            <a:srgbClr val="C8D8E6"/>
          </a:solidFill>
          <a:ln w="19050">
            <a:solidFill>
              <a:srgbClr val="C8D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SCALE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E0CB10-DF7B-4A7F-8C18-90B793D15068}"/>
              </a:ext>
            </a:extLst>
          </p:cNvPr>
          <p:cNvSpPr/>
          <p:nvPr/>
        </p:nvSpPr>
        <p:spPr>
          <a:xfrm>
            <a:off x="6041170" y="1204489"/>
            <a:ext cx="3264408" cy="2450592"/>
          </a:xfrm>
          <a:prstGeom prst="rect">
            <a:avLst/>
          </a:prstGeom>
          <a:solidFill>
            <a:srgbClr val="C8D8E6"/>
          </a:solidFill>
          <a:ln w="19050">
            <a:solidFill>
              <a:srgbClr val="C8D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345225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E2A4D76-1859-45D4-900A-8DBD2E4CE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18083"/>
          </a:xfrm>
          <a:solidFill>
            <a:srgbClr val="EBF3FA"/>
          </a:solidFill>
          <a:ln w="19050">
            <a:solidFill>
              <a:srgbClr val="C8D8E6"/>
            </a:solidFill>
          </a:ln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2200" b="1" dirty="0">
                <a:solidFill>
                  <a:srgbClr val="B90918"/>
                </a:solidFill>
                <a:latin typeface="Raleway"/>
              </a:rPr>
              <a:t>NEXT STEPS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03B95A-BFF1-4B3B-9AF8-9F5284D80267}"/>
              </a:ext>
            </a:extLst>
          </p:cNvPr>
          <p:cNvSpPr/>
          <p:nvPr/>
        </p:nvSpPr>
        <p:spPr>
          <a:xfrm>
            <a:off x="2257568" y="1411356"/>
            <a:ext cx="1048829" cy="1051560"/>
          </a:xfrm>
          <a:prstGeom prst="rect">
            <a:avLst/>
          </a:prstGeom>
          <a:solidFill>
            <a:srgbClr val="EBF3FA"/>
          </a:solidFill>
          <a:ln w="28575">
            <a:solidFill>
              <a:srgbClr val="C8D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B90918"/>
                </a:solidFill>
                <a:latin typeface="Raleway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714692-7543-4428-988F-737BFCBAD0A6}"/>
              </a:ext>
            </a:extLst>
          </p:cNvPr>
          <p:cNvSpPr/>
          <p:nvPr/>
        </p:nvSpPr>
        <p:spPr>
          <a:xfrm>
            <a:off x="2257568" y="2958235"/>
            <a:ext cx="1048829" cy="1051560"/>
          </a:xfrm>
          <a:prstGeom prst="rect">
            <a:avLst/>
          </a:prstGeom>
          <a:solidFill>
            <a:srgbClr val="EBF3FA"/>
          </a:solidFill>
          <a:ln w="28575">
            <a:solidFill>
              <a:srgbClr val="C8D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B90918"/>
                </a:solidFill>
                <a:latin typeface="Raleway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04BDE6-1FCA-4A94-95C2-E7433455FD4B}"/>
              </a:ext>
            </a:extLst>
          </p:cNvPr>
          <p:cNvSpPr/>
          <p:nvPr/>
        </p:nvSpPr>
        <p:spPr>
          <a:xfrm>
            <a:off x="2257568" y="4505114"/>
            <a:ext cx="1048829" cy="1051560"/>
          </a:xfrm>
          <a:prstGeom prst="rect">
            <a:avLst/>
          </a:prstGeom>
          <a:solidFill>
            <a:srgbClr val="EBF3FA"/>
          </a:solidFill>
          <a:ln w="28575">
            <a:solidFill>
              <a:srgbClr val="C8D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B90918"/>
                </a:solidFill>
                <a:latin typeface="Raleway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3DDBFF-4C11-47C5-8E92-907A2A31C597}"/>
              </a:ext>
            </a:extLst>
          </p:cNvPr>
          <p:cNvSpPr/>
          <p:nvPr/>
        </p:nvSpPr>
        <p:spPr>
          <a:xfrm>
            <a:off x="3309127" y="1411356"/>
            <a:ext cx="6802438" cy="1051560"/>
          </a:xfrm>
          <a:prstGeom prst="rect">
            <a:avLst/>
          </a:prstGeom>
          <a:solidFill>
            <a:srgbClr val="C8D8E6"/>
          </a:solidFill>
          <a:ln w="28575">
            <a:solidFill>
              <a:srgbClr val="C8D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600" b="1" dirty="0">
                <a:solidFill>
                  <a:schemeClr val="tx1"/>
                </a:solidFill>
                <a:latin typeface="Raleway"/>
                <a:cs typeface="Aharoni" panose="02010803020104030203" pitchFamily="2" charset="-79"/>
              </a:rPr>
              <a:t>FURTHER RESEARCH TO IDENTIFY WAYS TO DECREASE UNDERREPORTING OF CASES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7A859E-B145-45FC-8918-A8C84FBB26A1}"/>
              </a:ext>
            </a:extLst>
          </p:cNvPr>
          <p:cNvSpPr/>
          <p:nvPr/>
        </p:nvSpPr>
        <p:spPr>
          <a:xfrm>
            <a:off x="3309127" y="2958235"/>
            <a:ext cx="6802438" cy="1051560"/>
          </a:xfrm>
          <a:prstGeom prst="rect">
            <a:avLst/>
          </a:prstGeom>
          <a:solidFill>
            <a:srgbClr val="C8D8E6"/>
          </a:solidFill>
          <a:ln w="28575">
            <a:solidFill>
              <a:srgbClr val="C8D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600" b="1" dirty="0">
                <a:solidFill>
                  <a:schemeClr val="tx1"/>
                </a:solidFill>
                <a:latin typeface="Raleway"/>
                <a:cs typeface="Aharoni" panose="02010803020104030203" pitchFamily="2" charset="-79"/>
              </a:rPr>
              <a:t>ALIGN STAKEHOLDER MOTIVATIONS WITH SOLUTIONS FOR EFFECTIVE IMPLEMENTATION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49F167-8911-4504-99B8-BA4B7566A30E}"/>
              </a:ext>
            </a:extLst>
          </p:cNvPr>
          <p:cNvSpPr/>
          <p:nvPr/>
        </p:nvSpPr>
        <p:spPr>
          <a:xfrm>
            <a:off x="3309127" y="4505114"/>
            <a:ext cx="6802438" cy="1051560"/>
          </a:xfrm>
          <a:prstGeom prst="rect">
            <a:avLst/>
          </a:prstGeom>
          <a:solidFill>
            <a:srgbClr val="C8D8E6"/>
          </a:solidFill>
          <a:ln w="28575">
            <a:solidFill>
              <a:srgbClr val="C8D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b="1" dirty="0">
              <a:solidFill>
                <a:schemeClr val="tx1"/>
              </a:solidFill>
              <a:latin typeface="Raleway"/>
              <a:cs typeface="Aharoni" panose="02010803020104030203" pitchFamily="2" charset="-79"/>
            </a:endParaRPr>
          </a:p>
          <a:p>
            <a:pPr lvl="1"/>
            <a:endParaRPr lang="en-US" b="1" dirty="0">
              <a:solidFill>
                <a:schemeClr val="tx1"/>
              </a:solidFill>
              <a:latin typeface="Raleway"/>
              <a:cs typeface="Aharoni" panose="02010803020104030203" pitchFamily="2" charset="-79"/>
            </a:endParaRPr>
          </a:p>
          <a:p>
            <a:pPr lvl="1"/>
            <a:r>
              <a:rPr lang="en-US" sz="1600" b="1" dirty="0">
                <a:solidFill>
                  <a:schemeClr val="tx1"/>
                </a:solidFill>
                <a:latin typeface="Raleway"/>
                <a:cs typeface="Aharoni" panose="02010803020104030203" pitchFamily="2" charset="-79"/>
              </a:rPr>
              <a:t>IDENTIFY OVERLAPS OF CURRENT SYSTEM DYNAMICS IN DIFFERENT GEOGRAPHIES &amp; 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Raleway"/>
              <a:cs typeface="Aharoni" panose="02010803020104030203" pitchFamily="2" charset="-79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Raleway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651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E2A4D76-1859-45D4-900A-8DBD2E4CE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18083"/>
          </a:xfrm>
          <a:solidFill>
            <a:srgbClr val="EBF3FA"/>
          </a:solidFill>
          <a:ln w="19050">
            <a:solidFill>
              <a:srgbClr val="C8D8E6"/>
            </a:solidFill>
          </a:ln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2200" b="1" dirty="0">
                <a:solidFill>
                  <a:srgbClr val="B90918"/>
                </a:solidFill>
                <a:latin typeface="Raleway"/>
              </a:rPr>
              <a:t>THE PROBLEM PERSISTS</a:t>
            </a:r>
          </a:p>
        </p:txBody>
      </p:sp>
      <p:pic>
        <p:nvPicPr>
          <p:cNvPr id="2050" name="Picture 2" descr="2012 Delhi gangrape case was âblown out of proportionâ, claims Congress leader Sheila Dikshit">
            <a:extLst>
              <a:ext uri="{FF2B5EF4-FFF2-40B4-BE49-F238E27FC236}">
                <a16:creationId xmlns:a16="http://schemas.microsoft.com/office/drawing/2014/main" id="{C9F25332-7CF4-4CE8-A857-739DA595C2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4" r="39624" b="29069"/>
          <a:stretch/>
        </p:blipFill>
        <p:spPr bwMode="auto">
          <a:xfrm>
            <a:off x="1674688" y="1566039"/>
            <a:ext cx="3538321" cy="26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3AADBA-1F84-49EF-8D7C-B5DA936FED1C}"/>
              </a:ext>
            </a:extLst>
          </p:cNvPr>
          <p:cNvSpPr txBox="1"/>
          <p:nvPr/>
        </p:nvSpPr>
        <p:spPr>
          <a:xfrm>
            <a:off x="1685009" y="4684647"/>
            <a:ext cx="3478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"/>
              </a:rPr>
              <a:t>Nirbhaya gangrape case was blown out of proportion by the media</a:t>
            </a:r>
          </a:p>
        </p:txBody>
      </p:sp>
      <p:pic>
        <p:nvPicPr>
          <p:cNvPr id="12" name="Graphic 11" descr="Open quotation mark">
            <a:extLst>
              <a:ext uri="{FF2B5EF4-FFF2-40B4-BE49-F238E27FC236}">
                <a16:creationId xmlns:a16="http://schemas.microsoft.com/office/drawing/2014/main" id="{B4BF1785-8C38-4331-937F-637F40A1B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279" y="4227447"/>
            <a:ext cx="914400" cy="914400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259A22A4-B2DB-44EE-A093-5216DA05B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2035" y="4722744"/>
            <a:ext cx="914400" cy="9144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5BC57C-F541-4FD7-96C5-70CD4C5F47B6}"/>
              </a:ext>
            </a:extLst>
          </p:cNvPr>
          <p:cNvCxnSpPr>
            <a:cxnSpLocks/>
          </p:cNvCxnSpPr>
          <p:nvPr/>
        </p:nvCxnSpPr>
        <p:spPr>
          <a:xfrm>
            <a:off x="1625375" y="5062332"/>
            <a:ext cx="0" cy="235225"/>
          </a:xfrm>
          <a:prstGeom prst="line">
            <a:avLst/>
          </a:prstGeom>
          <a:ln w="19050">
            <a:solidFill>
              <a:srgbClr val="8EAE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646A4F-B968-4892-BD67-16AE8FAA51E6}"/>
              </a:ext>
            </a:extLst>
          </p:cNvPr>
          <p:cNvCxnSpPr>
            <a:cxnSpLocks/>
          </p:cNvCxnSpPr>
          <p:nvPr/>
        </p:nvCxnSpPr>
        <p:spPr>
          <a:xfrm flipH="1">
            <a:off x="1966953" y="4602154"/>
            <a:ext cx="3233533" cy="0"/>
          </a:xfrm>
          <a:prstGeom prst="line">
            <a:avLst/>
          </a:prstGeom>
          <a:ln w="19050">
            <a:solidFill>
              <a:srgbClr val="8EAE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07C5A9-A41D-4A7D-B53F-1A91947983DD}"/>
              </a:ext>
            </a:extLst>
          </p:cNvPr>
          <p:cNvCxnSpPr>
            <a:cxnSpLocks/>
          </p:cNvCxnSpPr>
          <p:nvPr/>
        </p:nvCxnSpPr>
        <p:spPr>
          <a:xfrm flipH="1">
            <a:off x="1615436" y="5297557"/>
            <a:ext cx="3319668" cy="0"/>
          </a:xfrm>
          <a:prstGeom prst="line">
            <a:avLst/>
          </a:prstGeom>
          <a:ln w="19050">
            <a:solidFill>
              <a:srgbClr val="8EAE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826357-904C-4ABC-B6C5-A0E952EC02A7}"/>
              </a:ext>
            </a:extLst>
          </p:cNvPr>
          <p:cNvCxnSpPr>
            <a:cxnSpLocks/>
          </p:cNvCxnSpPr>
          <p:nvPr/>
        </p:nvCxnSpPr>
        <p:spPr>
          <a:xfrm>
            <a:off x="5183583" y="4602154"/>
            <a:ext cx="0" cy="235225"/>
          </a:xfrm>
          <a:prstGeom prst="line">
            <a:avLst/>
          </a:prstGeom>
          <a:ln w="19050">
            <a:solidFill>
              <a:srgbClr val="8EAE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78826B9-68B1-4BFA-87F4-A7A56C3AF652}"/>
              </a:ext>
            </a:extLst>
          </p:cNvPr>
          <p:cNvSpPr txBox="1"/>
          <p:nvPr/>
        </p:nvSpPr>
        <p:spPr>
          <a:xfrm>
            <a:off x="1685009" y="5404300"/>
            <a:ext cx="35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Raleway"/>
              </a:rPr>
              <a:t>- Sheila Dikshit</a:t>
            </a:r>
          </a:p>
          <a:p>
            <a:pPr algn="r"/>
            <a:r>
              <a:rPr lang="en-US" sz="1400" b="1" dirty="0">
                <a:latin typeface="Raleway"/>
              </a:rPr>
              <a:t>Ex-CM (Delhi) and Congress Party Leader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AD8591A-5E52-4AD4-A67E-0148F81CF9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9008" r="37311" b="13567"/>
          <a:stretch/>
        </p:blipFill>
        <p:spPr>
          <a:xfrm>
            <a:off x="6412720" y="1490874"/>
            <a:ext cx="4746823" cy="39134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9705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E2A4D76-1859-45D4-900A-8DBD2E4CE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61204"/>
          </a:xfrm>
          <a:solidFill>
            <a:srgbClr val="EBF3FA"/>
          </a:solidFill>
          <a:ln w="19050">
            <a:solidFill>
              <a:srgbClr val="C8D8E6"/>
            </a:solidFill>
          </a:ln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5500" b="1" dirty="0">
                <a:solidFill>
                  <a:srgbClr val="B90918"/>
                </a:solidFill>
                <a:latin typeface="Raleway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2839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871E3721-2EA9-2842-9CE7-2AECC7E3C37F}"/>
              </a:ext>
            </a:extLst>
          </p:cNvPr>
          <p:cNvSpPr/>
          <p:nvPr/>
        </p:nvSpPr>
        <p:spPr>
          <a:xfrm>
            <a:off x="-3425" y="1521712"/>
            <a:ext cx="12192637" cy="5354729"/>
          </a:xfrm>
          <a:prstGeom prst="rect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solidFill>
              <a:schemeClr val="accent1">
                <a:lumMod val="20000"/>
                <a:lumOff val="80000"/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EBF3FA"/>
              </a:solidFill>
              <a:latin typeface="Raleway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63D6029F-298D-E54E-A45B-83390FC2FAB2}"/>
              </a:ext>
            </a:extLst>
          </p:cNvPr>
          <p:cNvSpPr/>
          <p:nvPr/>
        </p:nvSpPr>
        <p:spPr>
          <a:xfrm>
            <a:off x="7609856" y="1497402"/>
            <a:ext cx="4530641" cy="2530961"/>
          </a:xfrm>
          <a:custGeom>
            <a:avLst/>
            <a:gdLst>
              <a:gd name="connsiteX0" fmla="*/ 1645920 w 6071616"/>
              <a:gd name="connsiteY0" fmla="*/ 0 h 5084064"/>
              <a:gd name="connsiteX1" fmla="*/ 1097280 w 6071616"/>
              <a:gd name="connsiteY1" fmla="*/ 731520 h 5084064"/>
              <a:gd name="connsiteX2" fmla="*/ 1060704 w 6071616"/>
              <a:gd name="connsiteY2" fmla="*/ 1645920 h 5084064"/>
              <a:gd name="connsiteX3" fmla="*/ 877824 w 6071616"/>
              <a:gd name="connsiteY3" fmla="*/ 1536192 h 5084064"/>
              <a:gd name="connsiteX4" fmla="*/ 804672 w 6071616"/>
              <a:gd name="connsiteY4" fmla="*/ 2377440 h 5084064"/>
              <a:gd name="connsiteX5" fmla="*/ 329184 w 6071616"/>
              <a:gd name="connsiteY5" fmla="*/ 2926080 h 5084064"/>
              <a:gd name="connsiteX6" fmla="*/ 0 w 6071616"/>
              <a:gd name="connsiteY6" fmla="*/ 3950208 h 5084064"/>
              <a:gd name="connsiteX7" fmla="*/ 36576 w 6071616"/>
              <a:gd name="connsiteY7" fmla="*/ 5084064 h 5084064"/>
              <a:gd name="connsiteX8" fmla="*/ 6071616 w 6071616"/>
              <a:gd name="connsiteY8" fmla="*/ 5010912 h 5084064"/>
              <a:gd name="connsiteX9" fmla="*/ 5742432 w 6071616"/>
              <a:gd name="connsiteY9" fmla="*/ 3950208 h 5084064"/>
              <a:gd name="connsiteX10" fmla="*/ 5303520 w 6071616"/>
              <a:gd name="connsiteY10" fmla="*/ 3840480 h 5084064"/>
              <a:gd name="connsiteX11" fmla="*/ 5084064 w 6071616"/>
              <a:gd name="connsiteY11" fmla="*/ 2414016 h 5084064"/>
              <a:gd name="connsiteX12" fmla="*/ 4425696 w 6071616"/>
              <a:gd name="connsiteY12" fmla="*/ 2084832 h 5084064"/>
              <a:gd name="connsiteX13" fmla="*/ 4206240 w 6071616"/>
              <a:gd name="connsiteY13" fmla="*/ 512064 h 5084064"/>
              <a:gd name="connsiteX14" fmla="*/ 4059936 w 6071616"/>
              <a:gd name="connsiteY14" fmla="*/ 73152 h 5084064"/>
              <a:gd name="connsiteX15" fmla="*/ 1645920 w 6071616"/>
              <a:gd name="connsiteY15" fmla="*/ 0 h 508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71616" h="5084064">
                <a:moveTo>
                  <a:pt x="1645920" y="0"/>
                </a:moveTo>
                <a:lnTo>
                  <a:pt x="1097280" y="731520"/>
                </a:lnTo>
                <a:lnTo>
                  <a:pt x="1060704" y="1645920"/>
                </a:lnTo>
                <a:lnTo>
                  <a:pt x="877824" y="1536192"/>
                </a:lnTo>
                <a:lnTo>
                  <a:pt x="804672" y="2377440"/>
                </a:lnTo>
                <a:lnTo>
                  <a:pt x="329184" y="2926080"/>
                </a:lnTo>
                <a:lnTo>
                  <a:pt x="0" y="3950208"/>
                </a:lnTo>
                <a:lnTo>
                  <a:pt x="36576" y="5084064"/>
                </a:lnTo>
                <a:lnTo>
                  <a:pt x="6071616" y="5010912"/>
                </a:lnTo>
                <a:lnTo>
                  <a:pt x="5742432" y="3950208"/>
                </a:lnTo>
                <a:lnTo>
                  <a:pt x="5303520" y="3840480"/>
                </a:lnTo>
                <a:lnTo>
                  <a:pt x="5084064" y="2414016"/>
                </a:lnTo>
                <a:lnTo>
                  <a:pt x="4425696" y="2084832"/>
                </a:lnTo>
                <a:lnTo>
                  <a:pt x="4206240" y="512064"/>
                </a:lnTo>
                <a:lnTo>
                  <a:pt x="4059936" y="73152"/>
                </a:lnTo>
                <a:lnTo>
                  <a:pt x="1645920" y="0"/>
                </a:lnTo>
                <a:close/>
              </a:path>
            </a:pathLst>
          </a:custGeom>
          <a:solidFill>
            <a:srgbClr val="C8D8E6"/>
          </a:solidFill>
          <a:ln>
            <a:solidFill>
              <a:schemeClr val="accent5">
                <a:lumMod val="40000"/>
                <a:lumOff val="60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C8D8E6"/>
              </a:solidFill>
              <a:latin typeface="Raleway"/>
              <a:cs typeface="Aharoni" panose="02010803020104030203" pitchFamily="2" charset="-79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37BAEE9F-3AF3-8446-BF24-FC0E69E3DCEE}"/>
              </a:ext>
            </a:extLst>
          </p:cNvPr>
          <p:cNvSpPr/>
          <p:nvPr/>
        </p:nvSpPr>
        <p:spPr>
          <a:xfrm>
            <a:off x="7635486" y="3924026"/>
            <a:ext cx="4501661" cy="2737368"/>
          </a:xfrm>
          <a:custGeom>
            <a:avLst/>
            <a:gdLst>
              <a:gd name="connsiteX0" fmla="*/ 0 w 4501661"/>
              <a:gd name="connsiteY0" fmla="*/ 52754 h 2092569"/>
              <a:gd name="connsiteX1" fmla="*/ 369277 w 4501661"/>
              <a:gd name="connsiteY1" fmla="*/ 720969 h 2092569"/>
              <a:gd name="connsiteX2" fmla="*/ 931984 w 4501661"/>
              <a:gd name="connsiteY2" fmla="*/ 1055077 h 2092569"/>
              <a:gd name="connsiteX3" fmla="*/ 1143000 w 4501661"/>
              <a:gd name="connsiteY3" fmla="*/ 1565031 h 2092569"/>
              <a:gd name="connsiteX4" fmla="*/ 1652954 w 4501661"/>
              <a:gd name="connsiteY4" fmla="*/ 1916723 h 2092569"/>
              <a:gd name="connsiteX5" fmla="*/ 2250831 w 4501661"/>
              <a:gd name="connsiteY5" fmla="*/ 2092569 h 2092569"/>
              <a:gd name="connsiteX6" fmla="*/ 2936631 w 4501661"/>
              <a:gd name="connsiteY6" fmla="*/ 1670538 h 2092569"/>
              <a:gd name="connsiteX7" fmla="*/ 3288323 w 4501661"/>
              <a:gd name="connsiteY7" fmla="*/ 1230923 h 2092569"/>
              <a:gd name="connsiteX8" fmla="*/ 3288323 w 4501661"/>
              <a:gd name="connsiteY8" fmla="*/ 1230923 h 2092569"/>
              <a:gd name="connsiteX9" fmla="*/ 3288323 w 4501661"/>
              <a:gd name="connsiteY9" fmla="*/ 1230923 h 2092569"/>
              <a:gd name="connsiteX10" fmla="*/ 3727938 w 4501661"/>
              <a:gd name="connsiteY10" fmla="*/ 984738 h 2092569"/>
              <a:gd name="connsiteX11" fmla="*/ 4062046 w 4501661"/>
              <a:gd name="connsiteY11" fmla="*/ 422031 h 2092569"/>
              <a:gd name="connsiteX12" fmla="*/ 4167554 w 4501661"/>
              <a:gd name="connsiteY12" fmla="*/ 545123 h 2092569"/>
              <a:gd name="connsiteX13" fmla="*/ 4501661 w 4501661"/>
              <a:gd name="connsiteY13" fmla="*/ 0 h 2092569"/>
              <a:gd name="connsiteX14" fmla="*/ 0 w 4501661"/>
              <a:gd name="connsiteY14" fmla="*/ 52754 h 209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01661" h="2092569">
                <a:moveTo>
                  <a:pt x="0" y="52754"/>
                </a:moveTo>
                <a:lnTo>
                  <a:pt x="369277" y="720969"/>
                </a:lnTo>
                <a:lnTo>
                  <a:pt x="931984" y="1055077"/>
                </a:lnTo>
                <a:lnTo>
                  <a:pt x="1143000" y="1565031"/>
                </a:lnTo>
                <a:lnTo>
                  <a:pt x="1652954" y="1916723"/>
                </a:lnTo>
                <a:lnTo>
                  <a:pt x="2250831" y="2092569"/>
                </a:lnTo>
                <a:lnTo>
                  <a:pt x="2936631" y="1670538"/>
                </a:lnTo>
                <a:lnTo>
                  <a:pt x="3288323" y="1230923"/>
                </a:lnTo>
                <a:lnTo>
                  <a:pt x="3288323" y="1230923"/>
                </a:lnTo>
                <a:lnTo>
                  <a:pt x="3288323" y="1230923"/>
                </a:lnTo>
                <a:lnTo>
                  <a:pt x="3727938" y="984738"/>
                </a:lnTo>
                <a:lnTo>
                  <a:pt x="4062046" y="422031"/>
                </a:lnTo>
                <a:lnTo>
                  <a:pt x="4167554" y="545123"/>
                </a:lnTo>
                <a:lnTo>
                  <a:pt x="4501661" y="0"/>
                </a:lnTo>
                <a:lnTo>
                  <a:pt x="0" y="52754"/>
                </a:lnTo>
                <a:close/>
              </a:path>
            </a:pathLst>
          </a:custGeom>
          <a:solidFill>
            <a:srgbClr val="C8D8E6"/>
          </a:solidFill>
          <a:ln>
            <a:solidFill>
              <a:schemeClr val="accent5">
                <a:lumMod val="40000"/>
                <a:lumOff val="60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002060"/>
              </a:solidFill>
              <a:latin typeface="Raleway"/>
              <a:cs typeface="Aharoni" panose="02010803020104030203" pitchFamily="2" charset="-79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57C592CD-BB02-DA4C-B5E2-317A3488A861}"/>
              </a:ext>
            </a:extLst>
          </p:cNvPr>
          <p:cNvSpPr/>
          <p:nvPr/>
        </p:nvSpPr>
        <p:spPr>
          <a:xfrm>
            <a:off x="8886341" y="633257"/>
            <a:ext cx="1691988" cy="882189"/>
          </a:xfrm>
          <a:custGeom>
            <a:avLst/>
            <a:gdLst>
              <a:gd name="connsiteX0" fmla="*/ 182880 w 2377440"/>
              <a:gd name="connsiteY0" fmla="*/ 1243584 h 1463040"/>
              <a:gd name="connsiteX1" fmla="*/ 621792 w 2377440"/>
              <a:gd name="connsiteY1" fmla="*/ 621792 h 1463040"/>
              <a:gd name="connsiteX2" fmla="*/ 987552 w 2377440"/>
              <a:gd name="connsiteY2" fmla="*/ 512064 h 1463040"/>
              <a:gd name="connsiteX3" fmla="*/ 1426464 w 2377440"/>
              <a:gd name="connsiteY3" fmla="*/ 0 h 1463040"/>
              <a:gd name="connsiteX4" fmla="*/ 1901952 w 2377440"/>
              <a:gd name="connsiteY4" fmla="*/ 987552 h 1463040"/>
              <a:gd name="connsiteX5" fmla="*/ 1901952 w 2377440"/>
              <a:gd name="connsiteY5" fmla="*/ 987552 h 1463040"/>
              <a:gd name="connsiteX6" fmla="*/ 2194560 w 2377440"/>
              <a:gd name="connsiteY6" fmla="*/ 1133856 h 1463040"/>
              <a:gd name="connsiteX7" fmla="*/ 2377440 w 2377440"/>
              <a:gd name="connsiteY7" fmla="*/ 1463040 h 1463040"/>
              <a:gd name="connsiteX8" fmla="*/ 0 w 2377440"/>
              <a:gd name="connsiteY8" fmla="*/ 1426464 h 1463040"/>
              <a:gd name="connsiteX9" fmla="*/ 182880 w 2377440"/>
              <a:gd name="connsiteY9" fmla="*/ 1243584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7440" h="1463040">
                <a:moveTo>
                  <a:pt x="182880" y="1243584"/>
                </a:moveTo>
                <a:lnTo>
                  <a:pt x="621792" y="621792"/>
                </a:lnTo>
                <a:lnTo>
                  <a:pt x="987552" y="512064"/>
                </a:lnTo>
                <a:lnTo>
                  <a:pt x="1426464" y="0"/>
                </a:lnTo>
                <a:lnTo>
                  <a:pt x="1901952" y="987552"/>
                </a:lnTo>
                <a:lnTo>
                  <a:pt x="1901952" y="987552"/>
                </a:lnTo>
                <a:lnTo>
                  <a:pt x="2194560" y="1133856"/>
                </a:lnTo>
                <a:lnTo>
                  <a:pt x="2377440" y="1463040"/>
                </a:lnTo>
                <a:lnTo>
                  <a:pt x="0" y="1426464"/>
                </a:lnTo>
                <a:lnTo>
                  <a:pt x="182880" y="1243584"/>
                </a:lnTo>
                <a:close/>
              </a:path>
            </a:pathLst>
          </a:custGeom>
          <a:solidFill>
            <a:srgbClr val="C8D8E6">
              <a:alpha val="67000"/>
            </a:srgbClr>
          </a:solidFill>
          <a:ln>
            <a:solidFill>
              <a:schemeClr val="accent5">
                <a:lumMod val="40000"/>
                <a:lumOff val="60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002060"/>
              </a:solidFill>
              <a:latin typeface="Raleway"/>
              <a:cs typeface="Aharoni" panose="02010803020104030203" pitchFamily="2" charset="-79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F47E6AA1-2165-D24B-BE29-7EC47FD996E4}"/>
              </a:ext>
            </a:extLst>
          </p:cNvPr>
          <p:cNvSpPr/>
          <p:nvPr/>
        </p:nvSpPr>
        <p:spPr>
          <a:xfrm>
            <a:off x="9271216" y="840672"/>
            <a:ext cx="922240" cy="465749"/>
          </a:xfrm>
          <a:custGeom>
            <a:avLst/>
            <a:gdLst>
              <a:gd name="connsiteX0" fmla="*/ 0 w 1688123"/>
              <a:gd name="connsiteY0" fmla="*/ 1125415 h 1160584"/>
              <a:gd name="connsiteX1" fmla="*/ 527538 w 1688123"/>
              <a:gd name="connsiteY1" fmla="*/ 422030 h 1160584"/>
              <a:gd name="connsiteX2" fmla="*/ 861646 w 1688123"/>
              <a:gd name="connsiteY2" fmla="*/ 316523 h 1160584"/>
              <a:gd name="connsiteX3" fmla="*/ 1178169 w 1688123"/>
              <a:gd name="connsiteY3" fmla="*/ 0 h 1160584"/>
              <a:gd name="connsiteX4" fmla="*/ 1354015 w 1688123"/>
              <a:gd name="connsiteY4" fmla="*/ 615461 h 1160584"/>
              <a:gd name="connsiteX5" fmla="*/ 1019908 w 1688123"/>
              <a:gd name="connsiteY5" fmla="*/ 791307 h 1160584"/>
              <a:gd name="connsiteX6" fmla="*/ 1371600 w 1688123"/>
              <a:gd name="connsiteY6" fmla="*/ 738553 h 1160584"/>
              <a:gd name="connsiteX7" fmla="*/ 1688123 w 1688123"/>
              <a:gd name="connsiteY7" fmla="*/ 1160584 h 1160584"/>
              <a:gd name="connsiteX8" fmla="*/ 0 w 1688123"/>
              <a:gd name="connsiteY8" fmla="*/ 1125415 h 116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8123" h="1160584">
                <a:moveTo>
                  <a:pt x="0" y="1125415"/>
                </a:moveTo>
                <a:lnTo>
                  <a:pt x="527538" y="422030"/>
                </a:lnTo>
                <a:lnTo>
                  <a:pt x="861646" y="316523"/>
                </a:lnTo>
                <a:lnTo>
                  <a:pt x="1178169" y="0"/>
                </a:lnTo>
                <a:lnTo>
                  <a:pt x="1354015" y="615461"/>
                </a:lnTo>
                <a:lnTo>
                  <a:pt x="1019908" y="791307"/>
                </a:lnTo>
                <a:lnTo>
                  <a:pt x="1371600" y="738553"/>
                </a:lnTo>
                <a:lnTo>
                  <a:pt x="1688123" y="1160584"/>
                </a:lnTo>
                <a:lnTo>
                  <a:pt x="0" y="112541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leway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A948666-11F2-544B-A3AD-4726B638E1B6}"/>
              </a:ext>
            </a:extLst>
          </p:cNvPr>
          <p:cNvSpPr/>
          <p:nvPr/>
        </p:nvSpPr>
        <p:spPr>
          <a:xfrm>
            <a:off x="750855" y="914615"/>
            <a:ext cx="6177547" cy="369332"/>
          </a:xfrm>
          <a:prstGeom prst="rect">
            <a:avLst/>
          </a:prstGeom>
          <a:ln>
            <a:noFill/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B90918"/>
                </a:solidFill>
                <a:latin typeface="Raleway"/>
                <a:cs typeface="Aharoni" panose="02010803020104030203" pitchFamily="2" charset="-79"/>
              </a:rPr>
              <a:t>Delhi – The rape capital</a:t>
            </a:r>
            <a:r>
              <a:rPr lang="en-US" b="1" dirty="0">
                <a:solidFill>
                  <a:srgbClr val="C81F1F"/>
                </a:solidFill>
                <a:latin typeface="Raleway"/>
                <a:cs typeface="Aharoni" panose="02010803020104030203" pitchFamily="2" charset="-79"/>
              </a:rPr>
              <a:t> of the world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ED0CDAB-2F3D-2443-99AC-DB1E77063167}"/>
              </a:ext>
            </a:extLst>
          </p:cNvPr>
          <p:cNvSpPr/>
          <p:nvPr/>
        </p:nvSpPr>
        <p:spPr>
          <a:xfrm>
            <a:off x="611792" y="1813852"/>
            <a:ext cx="222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81F1F"/>
                </a:solidFill>
                <a:latin typeface="Raleway"/>
                <a:cs typeface="Aharoni" panose="02010803020104030203" pitchFamily="2" charset="-79"/>
              </a:rPr>
              <a:t>A woman or girl is raped every five hours in Delhi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F6DFD67-6814-414C-A66D-C5694CBE1057}"/>
              </a:ext>
            </a:extLst>
          </p:cNvPr>
          <p:cNvSpPr/>
          <p:nvPr/>
        </p:nvSpPr>
        <p:spPr>
          <a:xfrm>
            <a:off x="540890" y="5598678"/>
            <a:ext cx="2739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81F1F"/>
                </a:solidFill>
                <a:latin typeface="Raleway"/>
                <a:cs typeface="Aharoni" panose="02010803020104030203" pitchFamily="2" charset="-79"/>
              </a:rPr>
              <a:t>Patriarchy: Perception of </a:t>
            </a:r>
          </a:p>
          <a:p>
            <a:pPr algn="ctr"/>
            <a:r>
              <a:rPr lang="en-US" sz="1200" b="1" dirty="0">
                <a:solidFill>
                  <a:srgbClr val="C81F1F"/>
                </a:solidFill>
                <a:latin typeface="Raleway"/>
                <a:cs typeface="Aharoni" panose="02010803020104030203" pitchFamily="2" charset="-79"/>
              </a:rPr>
              <a:t>women as inferior</a:t>
            </a:r>
          </a:p>
          <a:p>
            <a:pPr algn="ctr"/>
            <a:endParaRPr lang="en-US" sz="1200" b="1" dirty="0">
              <a:solidFill>
                <a:srgbClr val="C81F1F"/>
              </a:solidFill>
              <a:latin typeface="Raleway"/>
              <a:cs typeface="Aharoni" panose="02010803020104030203" pitchFamily="2" charset="-79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777A5D0-8EB3-6347-9D47-92DA78CF62C9}"/>
              </a:ext>
            </a:extLst>
          </p:cNvPr>
          <p:cNvSpPr txBox="1"/>
          <p:nvPr/>
        </p:nvSpPr>
        <p:spPr>
          <a:xfrm>
            <a:off x="2702950" y="4468914"/>
            <a:ext cx="259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81F1F"/>
                </a:solidFill>
                <a:latin typeface="Raleway"/>
                <a:cs typeface="Aharoni" panose="02010803020104030203" pitchFamily="2" charset="-79"/>
              </a:rPr>
              <a:t>Weak Law Enforcement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BA4C47A-86E2-8F4C-8953-6D6C2704B932}"/>
              </a:ext>
            </a:extLst>
          </p:cNvPr>
          <p:cNvSpPr txBox="1"/>
          <p:nvPr/>
        </p:nvSpPr>
        <p:spPr>
          <a:xfrm>
            <a:off x="4487172" y="5618127"/>
            <a:ext cx="336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81F1F"/>
                </a:solidFill>
                <a:latin typeface="Raleway"/>
                <a:cs typeface="Aharoni" panose="02010803020104030203" pitchFamily="2" charset="-79"/>
              </a:rPr>
              <a:t>Pre-defined roles in society</a:t>
            </a:r>
          </a:p>
          <a:p>
            <a:pPr algn="ctr"/>
            <a:r>
              <a:rPr lang="en-US" sz="1200" b="1" dirty="0">
                <a:solidFill>
                  <a:srgbClr val="C81F1F"/>
                </a:solidFill>
                <a:latin typeface="Raleway"/>
                <a:cs typeface="Aharoni" panose="02010803020104030203" pitchFamily="2" charset="-79"/>
              </a:rPr>
              <a:t>for both men and women</a:t>
            </a:r>
          </a:p>
        </p:txBody>
      </p:sp>
      <p:pic>
        <p:nvPicPr>
          <p:cNvPr id="10" name="Picture 9" descr="A close up of a stool&#10;&#10;Description automatically generated">
            <a:extLst>
              <a:ext uri="{FF2B5EF4-FFF2-40B4-BE49-F238E27FC236}">
                <a16:creationId xmlns:a16="http://schemas.microsoft.com/office/drawing/2014/main" id="{F704E3AE-6AE3-F24F-BBEF-41DEEBA872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7F3E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79102" y="5610974"/>
            <a:ext cx="865079" cy="76797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B8F2397-F692-1D45-B123-F977B8C99C56}"/>
              </a:ext>
            </a:extLst>
          </p:cNvPr>
          <p:cNvSpPr txBox="1"/>
          <p:nvPr/>
        </p:nvSpPr>
        <p:spPr>
          <a:xfrm>
            <a:off x="9356410" y="1028571"/>
            <a:ext cx="99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Raleway"/>
                <a:cs typeface="Aharoni" panose="020F0502020204030204" pitchFamily="34" charset="0"/>
              </a:rPr>
              <a:t>EVENTS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E12846-E87F-7142-8956-9E265D28F648}"/>
              </a:ext>
            </a:extLst>
          </p:cNvPr>
          <p:cNvSpPr txBox="1"/>
          <p:nvPr/>
        </p:nvSpPr>
        <p:spPr>
          <a:xfrm>
            <a:off x="9345389" y="2255401"/>
            <a:ext cx="1018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Raleway"/>
                <a:cs typeface="Aharoni" panose="020F0502020204030204" pitchFamily="34" charset="0"/>
              </a:rPr>
              <a:t>PATTERNS</a:t>
            </a:r>
            <a:endParaRPr lang="en-US" sz="1600" b="1" dirty="0">
              <a:solidFill>
                <a:srgbClr val="000000"/>
              </a:solidFill>
              <a:latin typeface="Raleway"/>
              <a:cs typeface="Aharon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56025DB-EC98-E441-9374-328379080065}"/>
              </a:ext>
            </a:extLst>
          </p:cNvPr>
          <p:cNvSpPr txBox="1"/>
          <p:nvPr/>
        </p:nvSpPr>
        <p:spPr>
          <a:xfrm>
            <a:off x="9207050" y="4098526"/>
            <a:ext cx="12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Raleway"/>
                <a:cs typeface="Aharoni" panose="020F0502020204030204" pitchFamily="34" charset="0"/>
              </a:rPr>
              <a:t>UNDERLYING </a:t>
            </a:r>
          </a:p>
          <a:p>
            <a:r>
              <a:rPr lang="en-US" sz="1400" b="1" dirty="0">
                <a:solidFill>
                  <a:srgbClr val="000000"/>
                </a:solidFill>
                <a:latin typeface="Raleway"/>
                <a:cs typeface="Aharoni" panose="020F0502020204030204" pitchFamily="34" charset="0"/>
              </a:rPr>
              <a:t>STRUCTURES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E429C5-0362-AA49-AEE6-8447FC8CBC0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7F3E6">
                <a:tint val="45000"/>
                <a:satMod val="400000"/>
              </a:srgb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6132" y="5582955"/>
            <a:ext cx="651608" cy="726004"/>
          </a:xfrm>
          <a:prstGeom prst="rect">
            <a:avLst/>
          </a:prstGeom>
        </p:spPr>
      </p:pic>
      <p:pic>
        <p:nvPicPr>
          <p:cNvPr id="22" name="Picture 2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2DFDB2A-AB4F-AE47-99AE-9F3C7D08AC2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7F3E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6344" y="4476670"/>
            <a:ext cx="790003" cy="58577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FC8FD21-9229-4889-98EC-AD161BDDFD44}"/>
              </a:ext>
            </a:extLst>
          </p:cNvPr>
          <p:cNvGrpSpPr/>
          <p:nvPr/>
        </p:nvGrpSpPr>
        <p:grpSpPr>
          <a:xfrm>
            <a:off x="722137" y="2314739"/>
            <a:ext cx="2053724" cy="733214"/>
            <a:chOff x="526190" y="2303852"/>
            <a:chExt cx="2354630" cy="869436"/>
          </a:xfrm>
        </p:grpSpPr>
        <p:pic>
          <p:nvPicPr>
            <p:cNvPr id="1047" name="Picture 23" descr="Woman">
              <a:extLst>
                <a:ext uri="{FF2B5EF4-FFF2-40B4-BE49-F238E27FC236}">
                  <a16:creationId xmlns:a16="http://schemas.microsoft.com/office/drawing/2014/main" id="{0D3109A1-4344-E24E-9445-D1F495D11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90" y="2305674"/>
              <a:ext cx="420144" cy="420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9" name="Picture 25" descr="Woman">
              <a:extLst>
                <a:ext uri="{FF2B5EF4-FFF2-40B4-BE49-F238E27FC236}">
                  <a16:creationId xmlns:a16="http://schemas.microsoft.com/office/drawing/2014/main" id="{BAACC5A0-7E34-1342-B1C2-D62C0CDDD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894" y="2303852"/>
              <a:ext cx="420143" cy="420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3" descr="Woman">
              <a:extLst>
                <a:ext uri="{FF2B5EF4-FFF2-40B4-BE49-F238E27FC236}">
                  <a16:creationId xmlns:a16="http://schemas.microsoft.com/office/drawing/2014/main" id="{123F7D47-8605-AC43-BCD3-144DE2B00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773" y="2305483"/>
              <a:ext cx="420144" cy="420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3" descr="Woman">
              <a:extLst>
                <a:ext uri="{FF2B5EF4-FFF2-40B4-BE49-F238E27FC236}">
                  <a16:creationId xmlns:a16="http://schemas.microsoft.com/office/drawing/2014/main" id="{7B9C1968-9F6E-A840-A629-DB9064D5B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961" y="2317673"/>
              <a:ext cx="420144" cy="420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3" descr="Woman">
              <a:extLst>
                <a:ext uri="{FF2B5EF4-FFF2-40B4-BE49-F238E27FC236}">
                  <a16:creationId xmlns:a16="http://schemas.microsoft.com/office/drawing/2014/main" id="{CD7D021A-8735-2344-AAD8-3631BD696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97" y="2311578"/>
              <a:ext cx="420144" cy="420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04DA4848-4108-EE4F-ACA6-9CD937849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 flipH="1" flipV="1">
              <a:off x="1530728" y="2307178"/>
              <a:ext cx="846189" cy="403753"/>
            </a:xfrm>
            <a:prstGeom prst="rect">
              <a:avLst/>
            </a:prstGeom>
          </p:spPr>
        </p:pic>
        <p:pic>
          <p:nvPicPr>
            <p:cNvPr id="77" name="Picture 25" descr="Woman">
              <a:extLst>
                <a:ext uri="{FF2B5EF4-FFF2-40B4-BE49-F238E27FC236}">
                  <a16:creationId xmlns:a16="http://schemas.microsoft.com/office/drawing/2014/main" id="{4FE9E057-00A6-A54B-901A-ECB6393F5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549" y="2748439"/>
              <a:ext cx="420143" cy="420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3" descr="Woman">
              <a:extLst>
                <a:ext uri="{FF2B5EF4-FFF2-40B4-BE49-F238E27FC236}">
                  <a16:creationId xmlns:a16="http://schemas.microsoft.com/office/drawing/2014/main" id="{61757C84-C059-594B-A87F-0B2158960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746" y="2746665"/>
              <a:ext cx="420144" cy="420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3" descr="Woman">
              <a:extLst>
                <a:ext uri="{FF2B5EF4-FFF2-40B4-BE49-F238E27FC236}">
                  <a16:creationId xmlns:a16="http://schemas.microsoft.com/office/drawing/2014/main" id="{784AE5ED-FCBF-BF49-87F3-A7C2A246A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01" y="2748891"/>
              <a:ext cx="420144" cy="420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3" descr="Woman">
              <a:extLst>
                <a:ext uri="{FF2B5EF4-FFF2-40B4-BE49-F238E27FC236}">
                  <a16:creationId xmlns:a16="http://schemas.microsoft.com/office/drawing/2014/main" id="{1BD480E5-F43D-7E49-9517-546BE71588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335" y="2753144"/>
              <a:ext cx="420144" cy="420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3" descr="Woman">
              <a:extLst>
                <a:ext uri="{FF2B5EF4-FFF2-40B4-BE49-F238E27FC236}">
                  <a16:creationId xmlns:a16="http://schemas.microsoft.com/office/drawing/2014/main" id="{24652313-D15C-A649-8654-9BC38A4BE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083" y="2309542"/>
              <a:ext cx="449369" cy="44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3" descr="Woman">
              <a:extLst>
                <a:ext uri="{FF2B5EF4-FFF2-40B4-BE49-F238E27FC236}">
                  <a16:creationId xmlns:a16="http://schemas.microsoft.com/office/drawing/2014/main" id="{F3AC9482-6C94-B84F-B4DB-80A7D6C77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452" y="2309543"/>
              <a:ext cx="449368" cy="449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3" descr="Woman">
              <a:extLst>
                <a:ext uri="{FF2B5EF4-FFF2-40B4-BE49-F238E27FC236}">
                  <a16:creationId xmlns:a16="http://schemas.microsoft.com/office/drawing/2014/main" id="{E609DFCC-FC55-984B-98DA-F24849CB6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762" y="2740244"/>
              <a:ext cx="420144" cy="420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3" descr="Woman">
              <a:extLst>
                <a:ext uri="{FF2B5EF4-FFF2-40B4-BE49-F238E27FC236}">
                  <a16:creationId xmlns:a16="http://schemas.microsoft.com/office/drawing/2014/main" id="{BDDD509C-CD5B-D041-895E-908D9BA3A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113" y="2737817"/>
              <a:ext cx="420144" cy="420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3" descr="Woman">
              <a:extLst>
                <a:ext uri="{FF2B5EF4-FFF2-40B4-BE49-F238E27FC236}">
                  <a16:creationId xmlns:a16="http://schemas.microsoft.com/office/drawing/2014/main" id="{6C93E051-187D-874A-BC7A-BD4F81998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370" y="2745033"/>
              <a:ext cx="420144" cy="420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8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53926AB-815A-D24F-825B-F2CF7DC3D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 flipV="1">
              <a:off x="1913066" y="2744357"/>
              <a:ext cx="846189" cy="40375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287955-4C3D-4F91-9A8E-C5FE5E651D5B}"/>
              </a:ext>
            </a:extLst>
          </p:cNvPr>
          <p:cNvGrpSpPr/>
          <p:nvPr/>
        </p:nvGrpSpPr>
        <p:grpSpPr>
          <a:xfrm>
            <a:off x="3125846" y="1785927"/>
            <a:ext cx="2637075" cy="1246436"/>
            <a:chOff x="2614217" y="1100125"/>
            <a:chExt cx="2637075" cy="124643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332FA3F-D09D-DD46-A9FA-373BE0A6248C}"/>
                </a:ext>
              </a:extLst>
            </p:cNvPr>
            <p:cNvSpPr/>
            <p:nvPr/>
          </p:nvSpPr>
          <p:spPr>
            <a:xfrm>
              <a:off x="2614217" y="1100125"/>
              <a:ext cx="26370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81F1F"/>
                  </a:solidFill>
                  <a:latin typeface="Raleway"/>
                  <a:cs typeface="Aharoni" panose="02010803020104030203" pitchFamily="2" charset="-79"/>
                </a:rPr>
                <a:t>Conviction rate for </a:t>
              </a:r>
            </a:p>
            <a:p>
              <a:pPr algn="ctr"/>
              <a:r>
                <a:rPr lang="en-US" sz="1200" b="1" dirty="0">
                  <a:solidFill>
                    <a:srgbClr val="C81F1F"/>
                  </a:solidFill>
                  <a:latin typeface="Raleway"/>
                  <a:cs typeface="Aharoni" panose="02010803020104030203" pitchFamily="2" charset="-79"/>
                </a:rPr>
                <a:t>rape cases has dropped</a:t>
              </a:r>
            </a:p>
            <a:p>
              <a:pPr algn="ctr"/>
              <a:r>
                <a:rPr lang="en-US" sz="1200" b="1" dirty="0">
                  <a:solidFill>
                    <a:srgbClr val="C81F1F"/>
                  </a:solidFill>
                  <a:latin typeface="Raleway"/>
                  <a:cs typeface="Aharoni" panose="02010803020104030203" pitchFamily="2" charset="-79"/>
                </a:rPr>
                <a:t> in past thirty years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002C62-BB51-4648-BF11-6759CFEBF546}"/>
                </a:ext>
              </a:extLst>
            </p:cNvPr>
            <p:cNvSpPr/>
            <p:nvPr/>
          </p:nvSpPr>
          <p:spPr>
            <a:xfrm>
              <a:off x="3346226" y="1638675"/>
              <a:ext cx="129234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latin typeface="Raleway"/>
                  <a:cs typeface="Aharoni" panose="02010803020104030203" pitchFamily="2" charset="-79"/>
                </a:rPr>
                <a:t>20% </a:t>
              </a:r>
              <a:endParaRPr lang="en-US" sz="4000" dirty="0">
                <a:latin typeface="Raleway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ECBDDC3-E49D-9743-B10A-E7DF243CAA0D}"/>
              </a:ext>
            </a:extLst>
          </p:cNvPr>
          <p:cNvSpPr txBox="1"/>
          <p:nvPr/>
        </p:nvSpPr>
        <p:spPr>
          <a:xfrm>
            <a:off x="9072751" y="5659019"/>
            <a:ext cx="1563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Raleway"/>
                <a:cs typeface="Aharoni" panose="020F0502020204030204" pitchFamily="34" charset="0"/>
              </a:rPr>
              <a:t>MENTAL MODELS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0CEDFE1-09D7-FD4B-B9EF-F0E0115C2317}"/>
              </a:ext>
            </a:extLst>
          </p:cNvPr>
          <p:cNvSpPr/>
          <p:nvPr/>
        </p:nvSpPr>
        <p:spPr>
          <a:xfrm>
            <a:off x="4515129" y="1884252"/>
            <a:ext cx="3962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81F1F"/>
                </a:solidFill>
                <a:latin typeface="Raleway"/>
                <a:cs typeface="Aharoni" panose="02010803020104030203" pitchFamily="2" charset="-79"/>
              </a:rPr>
              <a:t>No. of rape cases </a:t>
            </a:r>
          </a:p>
          <a:p>
            <a:pPr algn="ctr"/>
            <a:r>
              <a:rPr lang="en-US" sz="1200" b="1" dirty="0">
                <a:solidFill>
                  <a:srgbClr val="C81F1F"/>
                </a:solidFill>
                <a:latin typeface="Raleway"/>
                <a:cs typeface="Aharoni" panose="02010803020104030203" pitchFamily="2" charset="-79"/>
              </a:rPr>
              <a:t>pending in courts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8A4C52D-DA0A-A04A-89B3-530AAEB99779}"/>
              </a:ext>
            </a:extLst>
          </p:cNvPr>
          <p:cNvSpPr/>
          <p:nvPr/>
        </p:nvSpPr>
        <p:spPr>
          <a:xfrm>
            <a:off x="5919558" y="2308173"/>
            <a:ext cx="1292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Raleway"/>
                <a:cs typeface="Aharoni" panose="02010803020104030203" pitchFamily="2" charset="-79"/>
              </a:rPr>
              <a:t>90% </a:t>
            </a:r>
            <a:endParaRPr lang="en-US" sz="4000" dirty="0">
              <a:latin typeface="Raleway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DF10C33-8E77-0746-B60B-A68BC30D2DD5}"/>
              </a:ext>
            </a:extLst>
          </p:cNvPr>
          <p:cNvCxnSpPr>
            <a:cxnSpLocks/>
          </p:cNvCxnSpPr>
          <p:nvPr/>
        </p:nvCxnSpPr>
        <p:spPr>
          <a:xfrm>
            <a:off x="0" y="3338423"/>
            <a:ext cx="12192000" cy="0"/>
          </a:xfrm>
          <a:prstGeom prst="line">
            <a:avLst/>
          </a:prstGeom>
          <a:ln w="6350">
            <a:solidFill>
              <a:srgbClr val="48120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6782DC7-D8BE-454C-8E2A-4792DF6E84AE}"/>
              </a:ext>
            </a:extLst>
          </p:cNvPr>
          <p:cNvCxnSpPr>
            <a:cxnSpLocks/>
          </p:cNvCxnSpPr>
          <p:nvPr/>
        </p:nvCxnSpPr>
        <p:spPr>
          <a:xfrm>
            <a:off x="0" y="1506537"/>
            <a:ext cx="12192000" cy="0"/>
          </a:xfrm>
          <a:prstGeom prst="line">
            <a:avLst/>
          </a:prstGeom>
          <a:ln w="6350">
            <a:solidFill>
              <a:srgbClr val="48120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1D9320D-CC50-9046-ACE9-F2C1239D9E7E}"/>
              </a:ext>
            </a:extLst>
          </p:cNvPr>
          <p:cNvCxnSpPr>
            <a:cxnSpLocks/>
          </p:cNvCxnSpPr>
          <p:nvPr/>
        </p:nvCxnSpPr>
        <p:spPr>
          <a:xfrm>
            <a:off x="-637" y="5339961"/>
            <a:ext cx="12192000" cy="0"/>
          </a:xfrm>
          <a:prstGeom prst="line">
            <a:avLst/>
          </a:prstGeom>
          <a:ln w="6350">
            <a:solidFill>
              <a:srgbClr val="48120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7113DD-7DD3-4C47-8805-A052B289278A}"/>
              </a:ext>
            </a:extLst>
          </p:cNvPr>
          <p:cNvGrpSpPr/>
          <p:nvPr/>
        </p:nvGrpSpPr>
        <p:grpSpPr>
          <a:xfrm>
            <a:off x="511610" y="4439359"/>
            <a:ext cx="2243337" cy="705160"/>
            <a:chOff x="141496" y="4439359"/>
            <a:chExt cx="2243337" cy="70516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4432135-94C1-8A44-89E1-3F9218DC801C}"/>
                </a:ext>
              </a:extLst>
            </p:cNvPr>
            <p:cNvSpPr txBox="1"/>
            <p:nvPr/>
          </p:nvSpPr>
          <p:spPr>
            <a:xfrm>
              <a:off x="200622" y="4439359"/>
              <a:ext cx="1334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algn="ctr"/>
              <a:r>
                <a:rPr lang="en-US" sz="1200" b="1" dirty="0">
                  <a:solidFill>
                    <a:srgbClr val="C81F1F"/>
                  </a:solidFill>
                  <a:latin typeface="Raleway"/>
                  <a:cs typeface="Aharoni" panose="02010803020104030203" pitchFamily="2" charset="-79"/>
                </a:rPr>
                <a:t>Bare Branches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E7B5D15-AEF7-C94B-965C-E44891223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7F3E6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81765" y="4446245"/>
              <a:ext cx="903068" cy="69827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BD9FBD-A988-8449-97EE-BF1E6FA28F87}"/>
                </a:ext>
              </a:extLst>
            </p:cNvPr>
            <p:cNvSpPr/>
            <p:nvPr/>
          </p:nvSpPr>
          <p:spPr>
            <a:xfrm>
              <a:off x="141496" y="4623881"/>
              <a:ext cx="14568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Raleway"/>
                  <a:cs typeface="Aharoni" panose="02010803020104030203" pitchFamily="2" charset="-79"/>
                </a:rPr>
                <a:t>869 females per </a:t>
              </a:r>
            </a:p>
            <a:p>
              <a:pPr algn="ctr"/>
              <a:r>
                <a:rPr lang="en-US" sz="1200" dirty="0">
                  <a:latin typeface="Raleway"/>
                  <a:cs typeface="Aharoni" panose="02010803020104030203" pitchFamily="2" charset="-79"/>
                </a:rPr>
                <a:t>1000 males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61927BE-B7C1-4B27-A0A3-50B6243F29D3}"/>
              </a:ext>
            </a:extLst>
          </p:cNvPr>
          <p:cNvGrpSpPr/>
          <p:nvPr/>
        </p:nvGrpSpPr>
        <p:grpSpPr>
          <a:xfrm>
            <a:off x="267787" y="3496389"/>
            <a:ext cx="2464627" cy="696957"/>
            <a:chOff x="420685" y="3506402"/>
            <a:chExt cx="2464627" cy="69695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5ED0630-978F-B143-AC11-468AB9981363}"/>
                </a:ext>
              </a:extLst>
            </p:cNvPr>
            <p:cNvSpPr txBox="1"/>
            <p:nvPr/>
          </p:nvSpPr>
          <p:spPr>
            <a:xfrm>
              <a:off x="1002601" y="3535126"/>
              <a:ext cx="7414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C81F1F"/>
                  </a:solidFill>
                  <a:latin typeface="Raleway"/>
                  <a:cs typeface="Aharoni" panose="02010803020104030203" pitchFamily="2" charset="-79"/>
                </a:rPr>
                <a:t>Poverty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E71EA40-EBA3-A340-A926-69F6F523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duotone>
                <a:prstClr val="black"/>
                <a:srgbClr val="FFFFE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6784" y="3506402"/>
              <a:ext cx="690870" cy="696957"/>
            </a:xfrm>
            <a:prstGeom prst="rect">
              <a:avLst/>
            </a:prstGeom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E11AAFE-AC7F-2144-9057-4805763FDD75}"/>
                </a:ext>
              </a:extLst>
            </p:cNvPr>
            <p:cNvSpPr/>
            <p:nvPr/>
          </p:nvSpPr>
          <p:spPr>
            <a:xfrm>
              <a:off x="420685" y="3738792"/>
              <a:ext cx="24646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Raleway"/>
                  <a:cs typeface="Aharoni" panose="02010803020104030203" pitchFamily="2" charset="-79"/>
                </a:rPr>
                <a:t>1.7 million people live </a:t>
              </a:r>
            </a:p>
            <a:p>
              <a:r>
                <a:rPr lang="en-US" sz="1200" dirty="0">
                  <a:latin typeface="Raleway"/>
                  <a:cs typeface="Aharoni" panose="02010803020104030203" pitchFamily="2" charset="-79"/>
                </a:rPr>
                <a:t>below the poverty line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A66F9-C094-3F44-87F9-D5036E00D0F8}"/>
              </a:ext>
            </a:extLst>
          </p:cNvPr>
          <p:cNvSpPr/>
          <p:nvPr/>
        </p:nvSpPr>
        <p:spPr>
          <a:xfrm>
            <a:off x="3194735" y="4652898"/>
            <a:ext cx="1608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Raleway"/>
                <a:cs typeface="Aharoni" panose="02010803020104030203" pitchFamily="2" charset="-79"/>
              </a:rPr>
              <a:t>Average safety score </a:t>
            </a:r>
          </a:p>
          <a:p>
            <a:pPr algn="ctr"/>
            <a:r>
              <a:rPr lang="en-US" sz="1200" dirty="0">
                <a:latin typeface="Raleway"/>
                <a:cs typeface="Aharoni" panose="02010803020104030203" pitchFamily="2" charset="-79"/>
              </a:rPr>
              <a:t>is 3.3/5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2A1A16-B44F-4F25-90E5-014E923B5421}"/>
              </a:ext>
            </a:extLst>
          </p:cNvPr>
          <p:cNvGrpSpPr/>
          <p:nvPr/>
        </p:nvGrpSpPr>
        <p:grpSpPr>
          <a:xfrm>
            <a:off x="5600102" y="3620532"/>
            <a:ext cx="2361809" cy="1399173"/>
            <a:chOff x="6693834" y="3781537"/>
            <a:chExt cx="2361809" cy="139917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3EAB45E-A5FA-1D4B-A5DE-9A905EB9C20E}"/>
                </a:ext>
              </a:extLst>
            </p:cNvPr>
            <p:cNvSpPr txBox="1"/>
            <p:nvPr/>
          </p:nvSpPr>
          <p:spPr>
            <a:xfrm>
              <a:off x="7062657" y="4352485"/>
              <a:ext cx="16241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81F1F"/>
                  </a:solidFill>
                  <a:latin typeface="Raleway"/>
                  <a:cs typeface="Aharoni" panose="02010803020104030203" pitchFamily="2" charset="-79"/>
                </a:rPr>
                <a:t>Caste System</a:t>
              </a:r>
            </a:p>
          </p:txBody>
        </p:sp>
        <p:pic>
          <p:nvPicPr>
            <p:cNvPr id="20" name="Picture 1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7B641BE9-0C9D-8544-96C0-494CB2C7A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duotone>
                <a:prstClr val="black"/>
                <a:srgbClr val="F7F3E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75286" y="3781537"/>
              <a:ext cx="770766" cy="52780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3EA45C-369D-E244-B38E-2352E04228E2}"/>
                </a:ext>
              </a:extLst>
            </p:cNvPr>
            <p:cNvSpPr/>
            <p:nvPr/>
          </p:nvSpPr>
          <p:spPr>
            <a:xfrm>
              <a:off x="6693834" y="4534379"/>
              <a:ext cx="23618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Raleway"/>
                  <a:cs typeface="Aharoni" panose="02010803020104030203" pitchFamily="2" charset="-79"/>
                </a:rPr>
                <a:t>4 Dalit women </a:t>
              </a:r>
            </a:p>
            <a:p>
              <a:pPr algn="ctr"/>
              <a:r>
                <a:rPr lang="en-US" sz="1200" dirty="0">
                  <a:latin typeface="Raleway"/>
                  <a:cs typeface="Aharoni" panose="02010803020104030203" pitchFamily="2" charset="-79"/>
                </a:rPr>
                <a:t>are raped every </a:t>
              </a:r>
            </a:p>
            <a:p>
              <a:pPr algn="ctr"/>
              <a:r>
                <a:rPr lang="en-US" sz="1200" dirty="0">
                  <a:latin typeface="Raleway"/>
                  <a:cs typeface="Aharoni" panose="02010803020104030203" pitchFamily="2" charset="-79"/>
                </a:rPr>
                <a:t>day in India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9A9FE49-D91D-4E97-8985-035B81181CEE}"/>
              </a:ext>
            </a:extLst>
          </p:cNvPr>
          <p:cNvGrpSpPr/>
          <p:nvPr/>
        </p:nvGrpSpPr>
        <p:grpSpPr>
          <a:xfrm>
            <a:off x="2907450" y="3568408"/>
            <a:ext cx="2038843" cy="621787"/>
            <a:chOff x="3592286" y="3535126"/>
            <a:chExt cx="2038843" cy="62178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440BC99-81C4-3A4C-AA22-A48AA376150B}"/>
                </a:ext>
              </a:extLst>
            </p:cNvPr>
            <p:cNvSpPr txBox="1"/>
            <p:nvPr/>
          </p:nvSpPr>
          <p:spPr>
            <a:xfrm>
              <a:off x="3937484" y="3535126"/>
              <a:ext cx="1348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81F1F"/>
                  </a:solidFill>
                  <a:latin typeface="Raleway"/>
                  <a:cs typeface="Aharoni" panose="02010803020104030203" pitchFamily="2" charset="-79"/>
                </a:rPr>
                <a:t>Corruption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235F35-A0FE-0649-9AAF-88F003C34308}"/>
                </a:ext>
              </a:extLst>
            </p:cNvPr>
            <p:cNvSpPr/>
            <p:nvPr/>
          </p:nvSpPr>
          <p:spPr>
            <a:xfrm>
              <a:off x="3592286" y="3695248"/>
              <a:ext cx="20388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Raleway"/>
                  <a:cs typeface="Aharoni" panose="02010803020104030203" pitchFamily="2" charset="-79"/>
                </a:rPr>
                <a:t>81st most corrupt</a:t>
              </a:r>
            </a:p>
            <a:p>
              <a:pPr algn="ctr"/>
              <a:r>
                <a:rPr lang="en-US" sz="1200" dirty="0">
                  <a:latin typeface="Raleway"/>
                  <a:cs typeface="Aharoni" panose="02010803020104030203" pitchFamily="2" charset="-79"/>
                </a:rPr>
                <a:t> country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A3BAB37-D668-D44C-B918-704CBEA64D4E}"/>
              </a:ext>
            </a:extLst>
          </p:cNvPr>
          <p:cNvSpPr/>
          <p:nvPr/>
        </p:nvSpPr>
        <p:spPr>
          <a:xfrm>
            <a:off x="5223525" y="5960873"/>
            <a:ext cx="1956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Raleway"/>
                <a:cs typeface="Aharoni" panose="02010803020104030203" pitchFamily="2" charset="-79"/>
              </a:rPr>
              <a:t>Women form only 12.19% </a:t>
            </a:r>
          </a:p>
          <a:p>
            <a:r>
              <a:rPr lang="en-US" sz="1200" dirty="0">
                <a:latin typeface="Raleway"/>
                <a:cs typeface="Aharoni" panose="02010803020104030203" pitchFamily="2" charset="-79"/>
              </a:rPr>
              <a:t>of the city's workforce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D029EE-0520-604A-9592-0DDB7BE07DDB}"/>
              </a:ext>
            </a:extLst>
          </p:cNvPr>
          <p:cNvSpPr/>
          <p:nvPr/>
        </p:nvSpPr>
        <p:spPr>
          <a:xfrm>
            <a:off x="1061608" y="5974190"/>
            <a:ext cx="1833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Raleway"/>
                <a:cs typeface="Aharoni" panose="02010803020104030203" pitchFamily="2" charset="-79"/>
              </a:rPr>
              <a:t>6/70 seats in Delhi MLA </a:t>
            </a:r>
          </a:p>
          <a:p>
            <a:r>
              <a:rPr lang="en-US" sz="1200" dirty="0">
                <a:latin typeface="Raleway"/>
                <a:cs typeface="Aharoni" panose="02010803020104030203" pitchFamily="2" charset="-79"/>
              </a:rPr>
              <a:t>are held by women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71675D35-EB39-4591-87E7-1E3386E185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94000" y="3512387"/>
            <a:ext cx="740467" cy="911344"/>
          </a:xfrm>
          <a:prstGeom prst="rect">
            <a:avLst/>
          </a:prstGeom>
        </p:spPr>
      </p:pic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779444B-5E2E-4AEA-8595-B03DDC3F3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18083"/>
          </a:xfrm>
          <a:solidFill>
            <a:srgbClr val="EBF3FA"/>
          </a:solidFill>
          <a:ln w="19050">
            <a:solidFill>
              <a:srgbClr val="C8D8E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B90918"/>
                </a:solidFill>
                <a:latin typeface="Raleway"/>
              </a:rPr>
              <a:t>THE ICEBERG MODEL</a:t>
            </a:r>
          </a:p>
        </p:txBody>
      </p:sp>
    </p:spTree>
    <p:extLst>
      <p:ext uri="{BB962C8B-B14F-4D97-AF65-F5344CB8AC3E}">
        <p14:creationId xmlns:p14="http://schemas.microsoft.com/office/powerpoint/2010/main" val="115278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63D5BF-E13D-43F2-80BE-162EDE37957C}"/>
              </a:ext>
            </a:extLst>
          </p:cNvPr>
          <p:cNvSpPr/>
          <p:nvPr/>
        </p:nvSpPr>
        <p:spPr>
          <a:xfrm>
            <a:off x="0" y="618083"/>
            <a:ext cx="3081130" cy="6239917"/>
          </a:xfrm>
          <a:prstGeom prst="rect">
            <a:avLst/>
          </a:prstGeom>
          <a:solidFill>
            <a:srgbClr val="8EAECC"/>
          </a:solidFill>
          <a:ln>
            <a:solidFill>
              <a:srgbClr val="8EA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700702C-3A5C-4F2F-89FD-D452CDDD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18083"/>
          </a:xfrm>
          <a:solidFill>
            <a:srgbClr val="EBF3FA"/>
          </a:solidFill>
          <a:ln w="19050">
            <a:solidFill>
              <a:srgbClr val="C8D8E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B90918"/>
                </a:solidFill>
                <a:latin typeface="Raleway"/>
              </a:rPr>
              <a:t>BACKGROUND RESEARCH AND STAKEHOLDER INTERVIEWS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4042245-4FC3-49DB-96BC-D7296A5ADCD9}"/>
              </a:ext>
            </a:extLst>
          </p:cNvPr>
          <p:cNvGrpSpPr/>
          <p:nvPr/>
        </p:nvGrpSpPr>
        <p:grpSpPr>
          <a:xfrm>
            <a:off x="3503214" y="1084443"/>
            <a:ext cx="2160099" cy="5497584"/>
            <a:chOff x="392277" y="1043610"/>
            <a:chExt cx="2160099" cy="549758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777B0D-0B3A-4569-AA24-128E8FF89965}"/>
                </a:ext>
              </a:extLst>
            </p:cNvPr>
            <p:cNvSpPr txBox="1"/>
            <p:nvPr/>
          </p:nvSpPr>
          <p:spPr>
            <a:xfrm>
              <a:off x="405525" y="2090529"/>
              <a:ext cx="2146851" cy="677108"/>
            </a:xfrm>
            <a:prstGeom prst="rect">
              <a:avLst/>
            </a:prstGeom>
            <a:solidFill>
              <a:srgbClr val="EBF3FA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B90918"/>
                  </a:solidFill>
                </a:rPr>
                <a:t>Leslee Udwin</a:t>
              </a:r>
            </a:p>
            <a:p>
              <a:pPr algn="ctr"/>
              <a:r>
                <a:rPr lang="en-US" sz="1200" dirty="0"/>
                <a:t>Director of BBC Documentary</a:t>
              </a:r>
            </a:p>
            <a:p>
              <a:pPr algn="ctr"/>
              <a:r>
                <a:rPr lang="en-US" sz="1200" dirty="0"/>
                <a:t> – “India’s Daughter”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C13A5F-615A-4991-AA92-B1BB5477AE14}"/>
                </a:ext>
              </a:extLst>
            </p:cNvPr>
            <p:cNvSpPr/>
            <p:nvPr/>
          </p:nvSpPr>
          <p:spPr>
            <a:xfrm>
              <a:off x="922360" y="1043610"/>
              <a:ext cx="1113183" cy="1040295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68FB9F7-C1D1-4FED-B97A-C5B51F126C37}"/>
                </a:ext>
              </a:extLst>
            </p:cNvPr>
            <p:cNvSpPr/>
            <p:nvPr/>
          </p:nvSpPr>
          <p:spPr>
            <a:xfrm>
              <a:off x="915736" y="2930389"/>
              <a:ext cx="1113183" cy="104029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A3A518A-B174-4DDB-A793-5913CC99A689}"/>
                </a:ext>
              </a:extLst>
            </p:cNvPr>
            <p:cNvSpPr/>
            <p:nvPr/>
          </p:nvSpPr>
          <p:spPr>
            <a:xfrm>
              <a:off x="909112" y="4817167"/>
              <a:ext cx="1113183" cy="1040295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FFF4A50-28E1-473B-B0BF-A91A48A2BD79}"/>
                </a:ext>
              </a:extLst>
            </p:cNvPr>
            <p:cNvSpPr txBox="1"/>
            <p:nvPr/>
          </p:nvSpPr>
          <p:spPr>
            <a:xfrm>
              <a:off x="405525" y="3987247"/>
              <a:ext cx="2146851" cy="677108"/>
            </a:xfrm>
            <a:prstGeom prst="rect">
              <a:avLst/>
            </a:prstGeom>
            <a:solidFill>
              <a:srgbClr val="EBF3FA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B90918"/>
                  </a:solidFill>
                </a:rPr>
                <a:t>Sutapa Sanyal</a:t>
              </a:r>
            </a:p>
            <a:p>
              <a:pPr algn="ctr"/>
              <a:r>
                <a:rPr lang="en-US" sz="1200" dirty="0"/>
                <a:t>Ex – Director General</a:t>
              </a:r>
            </a:p>
            <a:p>
              <a:pPr algn="ctr"/>
              <a:r>
                <a:rPr lang="en-US" sz="1200" dirty="0"/>
                <a:t>- Uttar Pradesh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8AB304-644B-429C-82AF-2F226272CA8F}"/>
                </a:ext>
              </a:extLst>
            </p:cNvPr>
            <p:cNvSpPr txBox="1"/>
            <p:nvPr/>
          </p:nvSpPr>
          <p:spPr>
            <a:xfrm>
              <a:off x="392277" y="5864086"/>
              <a:ext cx="2146851" cy="677108"/>
            </a:xfrm>
            <a:prstGeom prst="rect">
              <a:avLst/>
            </a:prstGeom>
            <a:solidFill>
              <a:srgbClr val="EBF3FA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B90918"/>
                  </a:solidFill>
                </a:rPr>
                <a:t>Nida Hasan </a:t>
              </a:r>
            </a:p>
            <a:p>
              <a:pPr algn="ctr"/>
              <a:r>
                <a:rPr lang="en-US" sz="1200" dirty="0"/>
                <a:t>Country Director</a:t>
              </a:r>
            </a:p>
            <a:p>
              <a:pPr algn="ctr"/>
              <a:r>
                <a:rPr lang="en-US" sz="1200" dirty="0"/>
                <a:t>- Change.org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8B6EA9-2866-48E1-ACB1-C6138BD31047}"/>
              </a:ext>
            </a:extLst>
          </p:cNvPr>
          <p:cNvGrpSpPr/>
          <p:nvPr/>
        </p:nvGrpSpPr>
        <p:grpSpPr>
          <a:xfrm>
            <a:off x="6468719" y="1084028"/>
            <a:ext cx="2160099" cy="5498414"/>
            <a:chOff x="6799690" y="1040295"/>
            <a:chExt cx="2160099" cy="549841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B7A951-78B3-49D4-9372-B32C37F4A853}"/>
                </a:ext>
              </a:extLst>
            </p:cNvPr>
            <p:cNvSpPr txBox="1"/>
            <p:nvPr/>
          </p:nvSpPr>
          <p:spPr>
            <a:xfrm>
              <a:off x="6799690" y="2090529"/>
              <a:ext cx="2146851" cy="677108"/>
            </a:xfrm>
            <a:prstGeom prst="rect">
              <a:avLst/>
            </a:prstGeom>
            <a:solidFill>
              <a:srgbClr val="EBF3FA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B90918"/>
                  </a:solidFill>
                </a:rPr>
                <a:t>Swati Maliwal</a:t>
              </a:r>
            </a:p>
            <a:p>
              <a:pPr algn="ctr"/>
              <a:r>
                <a:rPr lang="en-US" sz="1200" dirty="0"/>
                <a:t>Chairperson – Delhi Commission for Women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27EE08-A033-47AC-B1CD-375FF76973A1}"/>
                </a:ext>
              </a:extLst>
            </p:cNvPr>
            <p:cNvSpPr/>
            <p:nvPr/>
          </p:nvSpPr>
          <p:spPr>
            <a:xfrm>
              <a:off x="7329773" y="1040295"/>
              <a:ext cx="1113183" cy="1040295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33585B-BC45-41D5-B399-527D1BD3979F}"/>
                </a:ext>
              </a:extLst>
            </p:cNvPr>
            <p:cNvSpPr/>
            <p:nvPr/>
          </p:nvSpPr>
          <p:spPr>
            <a:xfrm>
              <a:off x="7323149" y="2927074"/>
              <a:ext cx="1113183" cy="1040295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816992-1602-4A8E-99EB-E50F1C681959}"/>
                </a:ext>
              </a:extLst>
            </p:cNvPr>
            <p:cNvSpPr/>
            <p:nvPr/>
          </p:nvSpPr>
          <p:spPr>
            <a:xfrm>
              <a:off x="7316525" y="4813852"/>
              <a:ext cx="1113183" cy="1040295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08CF7E-12CC-42DE-8DB3-7B4CD948F14F}"/>
                </a:ext>
              </a:extLst>
            </p:cNvPr>
            <p:cNvSpPr txBox="1"/>
            <p:nvPr/>
          </p:nvSpPr>
          <p:spPr>
            <a:xfrm>
              <a:off x="6812938" y="3976065"/>
              <a:ext cx="2146851" cy="677108"/>
            </a:xfrm>
            <a:prstGeom prst="rect">
              <a:avLst/>
            </a:prstGeom>
            <a:solidFill>
              <a:srgbClr val="EBF3FA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B90918"/>
                  </a:solidFill>
                </a:rPr>
                <a:t>Roshan Shankar</a:t>
              </a:r>
            </a:p>
            <a:p>
              <a:pPr algn="ctr"/>
              <a:r>
                <a:rPr lang="en-US" sz="1200" dirty="0"/>
                <a:t>Policy Coordinator</a:t>
              </a:r>
            </a:p>
            <a:p>
              <a:pPr algn="ctr"/>
              <a:r>
                <a:rPr lang="en-US" sz="1200" dirty="0"/>
                <a:t>- Aam Aadmi Party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10D47A7-A488-4330-A40E-5EBAE793C078}"/>
                </a:ext>
              </a:extLst>
            </p:cNvPr>
            <p:cNvSpPr txBox="1"/>
            <p:nvPr/>
          </p:nvSpPr>
          <p:spPr>
            <a:xfrm>
              <a:off x="6812937" y="5861601"/>
              <a:ext cx="2146851" cy="677108"/>
            </a:xfrm>
            <a:prstGeom prst="rect">
              <a:avLst/>
            </a:prstGeom>
            <a:solidFill>
              <a:srgbClr val="EBF3FA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B90918"/>
                  </a:solidFill>
                </a:rPr>
                <a:t>Megha Bisaria</a:t>
              </a:r>
            </a:p>
            <a:p>
              <a:pPr algn="ctr"/>
              <a:r>
                <a:rPr lang="en-US" sz="1200" dirty="0"/>
                <a:t>Associate Producer</a:t>
              </a:r>
            </a:p>
            <a:p>
              <a:pPr algn="ctr"/>
              <a:r>
                <a:rPr lang="en-US" sz="1200" dirty="0"/>
                <a:t>- Freelance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37A6AEC-0B5A-4160-B70D-0AEC22671CDE}"/>
              </a:ext>
            </a:extLst>
          </p:cNvPr>
          <p:cNvGrpSpPr/>
          <p:nvPr/>
        </p:nvGrpSpPr>
        <p:grpSpPr>
          <a:xfrm>
            <a:off x="9434225" y="1040295"/>
            <a:ext cx="2180015" cy="5585881"/>
            <a:chOff x="9573371" y="1040293"/>
            <a:chExt cx="2146851" cy="550090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0B2DFEB-92FD-436A-A31E-F0E0B66EEDF0}"/>
                </a:ext>
              </a:extLst>
            </p:cNvPr>
            <p:cNvSpPr txBox="1"/>
            <p:nvPr/>
          </p:nvSpPr>
          <p:spPr>
            <a:xfrm>
              <a:off x="9573371" y="2090527"/>
              <a:ext cx="2146851" cy="677108"/>
            </a:xfrm>
            <a:prstGeom prst="rect">
              <a:avLst/>
            </a:prstGeom>
            <a:solidFill>
              <a:srgbClr val="EBF3FA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B90918"/>
                  </a:solidFill>
                </a:rPr>
                <a:t>Summit Saurav</a:t>
              </a:r>
            </a:p>
            <a:p>
              <a:pPr algn="ctr"/>
              <a:r>
                <a:rPr lang="en-US" sz="1200" dirty="0"/>
                <a:t>Lead Analyst </a:t>
              </a:r>
            </a:p>
            <a:p>
              <a:pPr algn="ctr"/>
              <a:r>
                <a:rPr lang="en-US" sz="1200" dirty="0"/>
                <a:t>- Ola Cabs (Ex)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7E061FD-6542-4F48-9254-3EFB751002D8}"/>
                </a:ext>
              </a:extLst>
            </p:cNvPr>
            <p:cNvSpPr/>
            <p:nvPr/>
          </p:nvSpPr>
          <p:spPr>
            <a:xfrm>
              <a:off x="10090206" y="1040293"/>
              <a:ext cx="1113183" cy="1040294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3CCD19-62CF-443A-A92A-18E6B0C3450E}"/>
                </a:ext>
              </a:extLst>
            </p:cNvPr>
            <p:cNvSpPr/>
            <p:nvPr/>
          </p:nvSpPr>
          <p:spPr>
            <a:xfrm>
              <a:off x="10083582" y="2927072"/>
              <a:ext cx="1113183" cy="1040294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526134-12A4-4CF2-9C2C-AC78447BC41E}"/>
                </a:ext>
              </a:extLst>
            </p:cNvPr>
            <p:cNvSpPr/>
            <p:nvPr/>
          </p:nvSpPr>
          <p:spPr>
            <a:xfrm>
              <a:off x="10076958" y="4813849"/>
              <a:ext cx="1113183" cy="1040294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957735E-9B09-449C-9E8F-27151A225420}"/>
                </a:ext>
              </a:extLst>
            </p:cNvPr>
            <p:cNvSpPr txBox="1"/>
            <p:nvPr/>
          </p:nvSpPr>
          <p:spPr>
            <a:xfrm>
              <a:off x="9573371" y="3971505"/>
              <a:ext cx="2146851" cy="677108"/>
            </a:xfrm>
            <a:prstGeom prst="rect">
              <a:avLst/>
            </a:prstGeom>
            <a:solidFill>
              <a:srgbClr val="EBF3FA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B90918"/>
                  </a:solidFill>
                </a:rPr>
                <a:t>Vijaya Rukmini Rao</a:t>
              </a:r>
            </a:p>
            <a:p>
              <a:pPr algn="ctr"/>
              <a:r>
                <a:rPr lang="en-US" sz="1200" dirty="0"/>
                <a:t>Executive Director - Gramya Resource Centre for Women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62A890-9E42-42A4-B9C3-05C903F5A45F}"/>
                </a:ext>
              </a:extLst>
            </p:cNvPr>
            <p:cNvSpPr txBox="1"/>
            <p:nvPr/>
          </p:nvSpPr>
          <p:spPr>
            <a:xfrm>
              <a:off x="9573371" y="5864086"/>
              <a:ext cx="2146851" cy="677108"/>
            </a:xfrm>
            <a:prstGeom prst="rect">
              <a:avLst/>
            </a:prstGeom>
            <a:solidFill>
              <a:srgbClr val="EBF3FA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B90918"/>
                  </a:solidFill>
                </a:rPr>
                <a:t>Prageeya Khanna</a:t>
              </a:r>
            </a:p>
            <a:p>
              <a:pPr algn="ctr"/>
              <a:r>
                <a:rPr lang="en-US" sz="1200" dirty="0"/>
                <a:t>Gender Advocacy Director</a:t>
              </a:r>
            </a:p>
            <a:p>
              <a:pPr algn="ctr"/>
              <a:r>
                <a:rPr lang="en-US" sz="1200" dirty="0"/>
                <a:t>- She Says India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6106705-BA4F-4123-9A22-3FF8703801A1}"/>
              </a:ext>
            </a:extLst>
          </p:cNvPr>
          <p:cNvSpPr/>
          <p:nvPr/>
        </p:nvSpPr>
        <p:spPr>
          <a:xfrm>
            <a:off x="3503214" y="1015791"/>
            <a:ext cx="2173347" cy="17670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0BBDB67-06C3-470F-B748-AE6D8E405B98}"/>
              </a:ext>
            </a:extLst>
          </p:cNvPr>
          <p:cNvSpPr/>
          <p:nvPr/>
        </p:nvSpPr>
        <p:spPr>
          <a:xfrm>
            <a:off x="3496590" y="2896424"/>
            <a:ext cx="2173347" cy="17670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194DB13-B291-4753-9CE8-9809FE349AC0}"/>
              </a:ext>
            </a:extLst>
          </p:cNvPr>
          <p:cNvSpPr/>
          <p:nvPr/>
        </p:nvSpPr>
        <p:spPr>
          <a:xfrm>
            <a:off x="6440124" y="1002142"/>
            <a:ext cx="2206920" cy="17943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8F04CB6-CD65-49B4-BD64-79D7EFFEDC1A}"/>
              </a:ext>
            </a:extLst>
          </p:cNvPr>
          <p:cNvSpPr/>
          <p:nvPr/>
        </p:nvSpPr>
        <p:spPr>
          <a:xfrm>
            <a:off x="6455472" y="2896424"/>
            <a:ext cx="2194166" cy="17670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942FE7A-FF2B-4AB8-9B83-AA13D75AC78B}"/>
              </a:ext>
            </a:extLst>
          </p:cNvPr>
          <p:cNvSpPr/>
          <p:nvPr/>
        </p:nvSpPr>
        <p:spPr>
          <a:xfrm>
            <a:off x="9420976" y="2896424"/>
            <a:ext cx="2173347" cy="17670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33F7B792-D228-4C39-B421-FCAF2531D5B1}"/>
              </a:ext>
            </a:extLst>
          </p:cNvPr>
          <p:cNvGrpSpPr/>
          <p:nvPr/>
        </p:nvGrpSpPr>
        <p:grpSpPr>
          <a:xfrm>
            <a:off x="768628" y="1375874"/>
            <a:ext cx="1649895" cy="1233700"/>
            <a:chOff x="768628" y="1375874"/>
            <a:chExt cx="1649895" cy="1233700"/>
          </a:xfrm>
        </p:grpSpPr>
        <p:grpSp>
          <p:nvGrpSpPr>
            <p:cNvPr id="59" name="Graphic 18">
              <a:extLst>
                <a:ext uri="{FF2B5EF4-FFF2-40B4-BE49-F238E27FC236}">
                  <a16:creationId xmlns:a16="http://schemas.microsoft.com/office/drawing/2014/main" id="{45F56531-218E-4BA6-A764-47E5E141208F}"/>
                </a:ext>
              </a:extLst>
            </p:cNvPr>
            <p:cNvGrpSpPr/>
            <p:nvPr/>
          </p:nvGrpSpPr>
          <p:grpSpPr>
            <a:xfrm>
              <a:off x="1117325" y="1375874"/>
              <a:ext cx="952500" cy="1190625"/>
              <a:chOff x="5769750" y="2983687"/>
              <a:chExt cx="952500" cy="1190625"/>
            </a:xfrm>
            <a:solidFill>
              <a:schemeClr val="bg2"/>
            </a:solidFill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96C2E77-F8C2-46C4-90FB-D523EA5D9742}"/>
                  </a:ext>
                </a:extLst>
              </p:cNvPr>
              <p:cNvSpPr/>
              <p:nvPr/>
            </p:nvSpPr>
            <p:spPr>
              <a:xfrm>
                <a:off x="5857522" y="3315157"/>
                <a:ext cx="257175" cy="428625"/>
              </a:xfrm>
              <a:custGeom>
                <a:avLst/>
                <a:gdLst>
                  <a:gd name="connsiteX0" fmla="*/ 234173 w 257175"/>
                  <a:gd name="connsiteY0" fmla="*/ 212408 h 428625"/>
                  <a:gd name="connsiteX1" fmla="*/ 205598 w 257175"/>
                  <a:gd name="connsiteY1" fmla="*/ 186690 h 428625"/>
                  <a:gd name="connsiteX2" fmla="*/ 205598 w 257175"/>
                  <a:gd name="connsiteY2" fmla="*/ 186690 h 428625"/>
                  <a:gd name="connsiteX3" fmla="*/ 131303 w 257175"/>
                  <a:gd name="connsiteY3" fmla="*/ 186690 h 428625"/>
                  <a:gd name="connsiteX4" fmla="*/ 123683 w 257175"/>
                  <a:gd name="connsiteY4" fmla="*/ 84773 h 428625"/>
                  <a:gd name="connsiteX5" fmla="*/ 192263 w 257175"/>
                  <a:gd name="connsiteY5" fmla="*/ 103823 h 428625"/>
                  <a:gd name="connsiteX6" fmla="*/ 242745 w 257175"/>
                  <a:gd name="connsiteY6" fmla="*/ 103823 h 428625"/>
                  <a:gd name="connsiteX7" fmla="*/ 266558 w 257175"/>
                  <a:gd name="connsiteY7" fmla="*/ 80010 h 428625"/>
                  <a:gd name="connsiteX8" fmla="*/ 242745 w 257175"/>
                  <a:gd name="connsiteY8" fmla="*/ 56198 h 428625"/>
                  <a:gd name="connsiteX9" fmla="*/ 192263 w 257175"/>
                  <a:gd name="connsiteY9" fmla="*/ 56198 h 428625"/>
                  <a:gd name="connsiteX10" fmla="*/ 145590 w 257175"/>
                  <a:gd name="connsiteY10" fmla="*/ 41910 h 428625"/>
                  <a:gd name="connsiteX11" fmla="*/ 97965 w 257175"/>
                  <a:gd name="connsiteY11" fmla="*/ 10478 h 428625"/>
                  <a:gd name="connsiteX12" fmla="*/ 66533 w 257175"/>
                  <a:gd name="connsiteY12" fmla="*/ 0 h 428625"/>
                  <a:gd name="connsiteX13" fmla="*/ 66533 w 257175"/>
                  <a:gd name="connsiteY13" fmla="*/ 0 h 428625"/>
                  <a:gd name="connsiteX14" fmla="*/ 57960 w 257175"/>
                  <a:gd name="connsiteY14" fmla="*/ 0 h 428625"/>
                  <a:gd name="connsiteX15" fmla="*/ 14145 w 257175"/>
                  <a:gd name="connsiteY15" fmla="*/ 20003 h 428625"/>
                  <a:gd name="connsiteX16" fmla="*/ 810 w 257175"/>
                  <a:gd name="connsiteY16" fmla="*/ 66675 h 428625"/>
                  <a:gd name="connsiteX17" fmla="*/ 24623 w 257175"/>
                  <a:gd name="connsiteY17" fmla="*/ 220028 h 428625"/>
                  <a:gd name="connsiteX18" fmla="*/ 53198 w 257175"/>
                  <a:gd name="connsiteY18" fmla="*/ 244793 h 428625"/>
                  <a:gd name="connsiteX19" fmla="*/ 53198 w 257175"/>
                  <a:gd name="connsiteY19" fmla="*/ 244793 h 428625"/>
                  <a:gd name="connsiteX20" fmla="*/ 180833 w 257175"/>
                  <a:gd name="connsiteY20" fmla="*/ 244793 h 428625"/>
                  <a:gd name="connsiteX21" fmla="*/ 197978 w 257175"/>
                  <a:gd name="connsiteY21" fmla="*/ 402908 h 428625"/>
                  <a:gd name="connsiteX22" fmla="*/ 226553 w 257175"/>
                  <a:gd name="connsiteY22" fmla="*/ 428625 h 428625"/>
                  <a:gd name="connsiteX23" fmla="*/ 229410 w 257175"/>
                  <a:gd name="connsiteY23" fmla="*/ 428625 h 428625"/>
                  <a:gd name="connsiteX24" fmla="*/ 255128 w 257175"/>
                  <a:gd name="connsiteY24" fmla="*/ 397193 h 428625"/>
                  <a:gd name="connsiteX25" fmla="*/ 234173 w 257175"/>
                  <a:gd name="connsiteY25" fmla="*/ 212408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7175" h="428625">
                    <a:moveTo>
                      <a:pt x="234173" y="212408"/>
                    </a:moveTo>
                    <a:cubicBezTo>
                      <a:pt x="232268" y="198120"/>
                      <a:pt x="219885" y="186690"/>
                      <a:pt x="205598" y="186690"/>
                    </a:cubicBezTo>
                    <a:cubicBezTo>
                      <a:pt x="205598" y="186690"/>
                      <a:pt x="205598" y="186690"/>
                      <a:pt x="205598" y="186690"/>
                    </a:cubicBezTo>
                    <a:lnTo>
                      <a:pt x="131303" y="186690"/>
                    </a:lnTo>
                    <a:lnTo>
                      <a:pt x="123683" y="84773"/>
                    </a:lnTo>
                    <a:cubicBezTo>
                      <a:pt x="144638" y="97155"/>
                      <a:pt x="167498" y="103823"/>
                      <a:pt x="192263" y="103823"/>
                    </a:cubicBezTo>
                    <a:lnTo>
                      <a:pt x="242745" y="103823"/>
                    </a:lnTo>
                    <a:cubicBezTo>
                      <a:pt x="256080" y="103823"/>
                      <a:pt x="266558" y="93345"/>
                      <a:pt x="266558" y="80010"/>
                    </a:cubicBezTo>
                    <a:cubicBezTo>
                      <a:pt x="266558" y="66675"/>
                      <a:pt x="256080" y="56198"/>
                      <a:pt x="242745" y="56198"/>
                    </a:cubicBezTo>
                    <a:lnTo>
                      <a:pt x="192263" y="56198"/>
                    </a:lnTo>
                    <a:cubicBezTo>
                      <a:pt x="175118" y="56198"/>
                      <a:pt x="158925" y="51435"/>
                      <a:pt x="145590" y="41910"/>
                    </a:cubicBezTo>
                    <a:lnTo>
                      <a:pt x="97965" y="10478"/>
                    </a:lnTo>
                    <a:cubicBezTo>
                      <a:pt x="89393" y="3810"/>
                      <a:pt x="77963" y="0"/>
                      <a:pt x="66533" y="0"/>
                    </a:cubicBezTo>
                    <a:cubicBezTo>
                      <a:pt x="66533" y="0"/>
                      <a:pt x="66533" y="0"/>
                      <a:pt x="66533" y="0"/>
                    </a:cubicBezTo>
                    <a:lnTo>
                      <a:pt x="57960" y="0"/>
                    </a:lnTo>
                    <a:cubicBezTo>
                      <a:pt x="40815" y="0"/>
                      <a:pt x="25575" y="7620"/>
                      <a:pt x="14145" y="20003"/>
                    </a:cubicBezTo>
                    <a:cubicBezTo>
                      <a:pt x="2715" y="32385"/>
                      <a:pt x="-2047" y="49530"/>
                      <a:pt x="810" y="66675"/>
                    </a:cubicBezTo>
                    <a:lnTo>
                      <a:pt x="24623" y="220028"/>
                    </a:lnTo>
                    <a:cubicBezTo>
                      <a:pt x="26528" y="234315"/>
                      <a:pt x="38910" y="244793"/>
                      <a:pt x="53198" y="244793"/>
                    </a:cubicBezTo>
                    <a:cubicBezTo>
                      <a:pt x="53198" y="244793"/>
                      <a:pt x="53198" y="244793"/>
                      <a:pt x="53198" y="244793"/>
                    </a:cubicBezTo>
                    <a:lnTo>
                      <a:pt x="180833" y="244793"/>
                    </a:lnTo>
                    <a:lnTo>
                      <a:pt x="197978" y="402908"/>
                    </a:lnTo>
                    <a:cubicBezTo>
                      <a:pt x="199883" y="418147"/>
                      <a:pt x="212265" y="428625"/>
                      <a:pt x="226553" y="428625"/>
                    </a:cubicBezTo>
                    <a:cubicBezTo>
                      <a:pt x="227505" y="428625"/>
                      <a:pt x="228458" y="428625"/>
                      <a:pt x="229410" y="428625"/>
                    </a:cubicBezTo>
                    <a:cubicBezTo>
                      <a:pt x="245603" y="426720"/>
                      <a:pt x="257033" y="412433"/>
                      <a:pt x="255128" y="397193"/>
                    </a:cubicBezTo>
                    <a:lnTo>
                      <a:pt x="234173" y="2124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6580C60-D42E-4439-8B27-1CE47DE22601}"/>
                  </a:ext>
                </a:extLst>
              </p:cNvPr>
              <p:cNvSpPr/>
              <p:nvPr/>
            </p:nvSpPr>
            <p:spPr>
              <a:xfrm>
                <a:off x="5793270" y="3367454"/>
                <a:ext cx="219075" cy="247650"/>
              </a:xfrm>
              <a:custGeom>
                <a:avLst/>
                <a:gdLst>
                  <a:gd name="connsiteX0" fmla="*/ 205080 w 219075"/>
                  <a:gd name="connsiteY0" fmla="*/ 216308 h 247650"/>
                  <a:gd name="connsiteX1" fmla="*/ 107925 w 219075"/>
                  <a:gd name="connsiteY1" fmla="*/ 216308 h 247650"/>
                  <a:gd name="connsiteX2" fmla="*/ 64110 w 219075"/>
                  <a:gd name="connsiteY2" fmla="*/ 179160 h 247650"/>
                  <a:gd name="connsiteX3" fmla="*/ 38393 w 219075"/>
                  <a:gd name="connsiteY3" fmla="*/ 16283 h 247650"/>
                  <a:gd name="connsiteX4" fmla="*/ 16485 w 219075"/>
                  <a:gd name="connsiteY4" fmla="*/ 90 h 247650"/>
                  <a:gd name="connsiteX5" fmla="*/ 293 w 219075"/>
                  <a:gd name="connsiteY5" fmla="*/ 21998 h 247650"/>
                  <a:gd name="connsiteX6" fmla="*/ 26010 w 219075"/>
                  <a:gd name="connsiteY6" fmla="*/ 183923 h 247650"/>
                  <a:gd name="connsiteX7" fmla="*/ 107925 w 219075"/>
                  <a:gd name="connsiteY7" fmla="*/ 253455 h 247650"/>
                  <a:gd name="connsiteX8" fmla="*/ 205080 w 219075"/>
                  <a:gd name="connsiteY8" fmla="*/ 253455 h 247650"/>
                  <a:gd name="connsiteX9" fmla="*/ 224130 w 219075"/>
                  <a:gd name="connsiteY9" fmla="*/ 234405 h 247650"/>
                  <a:gd name="connsiteX10" fmla="*/ 205080 w 219075"/>
                  <a:gd name="connsiteY10" fmla="*/ 216308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075" h="247650">
                    <a:moveTo>
                      <a:pt x="205080" y="216308"/>
                    </a:moveTo>
                    <a:lnTo>
                      <a:pt x="107925" y="216308"/>
                    </a:lnTo>
                    <a:cubicBezTo>
                      <a:pt x="86018" y="216308"/>
                      <a:pt x="67920" y="201068"/>
                      <a:pt x="64110" y="179160"/>
                    </a:cubicBezTo>
                    <a:lnTo>
                      <a:pt x="38393" y="16283"/>
                    </a:lnTo>
                    <a:cubicBezTo>
                      <a:pt x="36488" y="5805"/>
                      <a:pt x="26963" y="-862"/>
                      <a:pt x="16485" y="90"/>
                    </a:cubicBezTo>
                    <a:cubicBezTo>
                      <a:pt x="6008" y="1995"/>
                      <a:pt x="-1612" y="11520"/>
                      <a:pt x="293" y="21998"/>
                    </a:cubicBezTo>
                    <a:lnTo>
                      <a:pt x="26010" y="183923"/>
                    </a:lnTo>
                    <a:cubicBezTo>
                      <a:pt x="32678" y="224880"/>
                      <a:pt x="66968" y="253455"/>
                      <a:pt x="107925" y="253455"/>
                    </a:cubicBezTo>
                    <a:lnTo>
                      <a:pt x="205080" y="253455"/>
                    </a:lnTo>
                    <a:cubicBezTo>
                      <a:pt x="215558" y="253455"/>
                      <a:pt x="224130" y="244883"/>
                      <a:pt x="224130" y="234405"/>
                    </a:cubicBezTo>
                    <a:cubicBezTo>
                      <a:pt x="224130" y="224880"/>
                      <a:pt x="215558" y="216308"/>
                      <a:pt x="205080" y="2163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C6C7FA8-FE81-4954-ADDB-8904C54C964E}"/>
                  </a:ext>
                </a:extLst>
              </p:cNvPr>
              <p:cNvSpPr/>
              <p:nvPr/>
            </p:nvSpPr>
            <p:spPr>
              <a:xfrm>
                <a:off x="6027878" y="3441839"/>
                <a:ext cx="295275" cy="304800"/>
              </a:xfrm>
              <a:custGeom>
                <a:avLst/>
                <a:gdLst>
                  <a:gd name="connsiteX0" fmla="*/ 285750 w 295275"/>
                  <a:gd name="connsiteY0" fmla="*/ 0 h 304800"/>
                  <a:gd name="connsiteX1" fmla="*/ 19050 w 295275"/>
                  <a:gd name="connsiteY1" fmla="*/ 0 h 304800"/>
                  <a:gd name="connsiteX2" fmla="*/ 0 w 295275"/>
                  <a:gd name="connsiteY2" fmla="*/ 19050 h 304800"/>
                  <a:gd name="connsiteX3" fmla="*/ 19050 w 295275"/>
                  <a:gd name="connsiteY3" fmla="*/ 38100 h 304800"/>
                  <a:gd name="connsiteX4" fmla="*/ 166687 w 295275"/>
                  <a:gd name="connsiteY4" fmla="*/ 38100 h 304800"/>
                  <a:gd name="connsiteX5" fmla="*/ 166687 w 295275"/>
                  <a:gd name="connsiteY5" fmla="*/ 266700 h 304800"/>
                  <a:gd name="connsiteX6" fmla="*/ 136208 w 295275"/>
                  <a:gd name="connsiteY6" fmla="*/ 266700 h 304800"/>
                  <a:gd name="connsiteX7" fmla="*/ 117158 w 295275"/>
                  <a:gd name="connsiteY7" fmla="*/ 285750 h 304800"/>
                  <a:gd name="connsiteX8" fmla="*/ 136208 w 295275"/>
                  <a:gd name="connsiteY8" fmla="*/ 304800 h 304800"/>
                  <a:gd name="connsiteX9" fmla="*/ 284798 w 295275"/>
                  <a:gd name="connsiteY9" fmla="*/ 304800 h 304800"/>
                  <a:gd name="connsiteX10" fmla="*/ 303848 w 295275"/>
                  <a:gd name="connsiteY10" fmla="*/ 285750 h 304800"/>
                  <a:gd name="connsiteX11" fmla="*/ 303848 w 295275"/>
                  <a:gd name="connsiteY11" fmla="*/ 19050 h 304800"/>
                  <a:gd name="connsiteX12" fmla="*/ 285750 w 295275"/>
                  <a:gd name="connsiteY12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5275" h="304800">
                    <a:moveTo>
                      <a:pt x="285750" y="0"/>
                    </a:moveTo>
                    <a:lnTo>
                      <a:pt x="19050" y="0"/>
                    </a:lnTo>
                    <a:cubicBezTo>
                      <a:pt x="8572" y="0"/>
                      <a:pt x="0" y="8573"/>
                      <a:pt x="0" y="19050"/>
                    </a:cubicBezTo>
                    <a:cubicBezTo>
                      <a:pt x="0" y="29528"/>
                      <a:pt x="8572" y="38100"/>
                      <a:pt x="19050" y="38100"/>
                    </a:cubicBezTo>
                    <a:lnTo>
                      <a:pt x="166687" y="38100"/>
                    </a:lnTo>
                    <a:lnTo>
                      <a:pt x="166687" y="266700"/>
                    </a:lnTo>
                    <a:lnTo>
                      <a:pt x="136208" y="266700"/>
                    </a:lnTo>
                    <a:cubicBezTo>
                      <a:pt x="125730" y="266700"/>
                      <a:pt x="117158" y="275273"/>
                      <a:pt x="117158" y="285750"/>
                    </a:cubicBezTo>
                    <a:cubicBezTo>
                      <a:pt x="117158" y="296228"/>
                      <a:pt x="125730" y="304800"/>
                      <a:pt x="136208" y="304800"/>
                    </a:cubicBezTo>
                    <a:lnTo>
                      <a:pt x="284798" y="304800"/>
                    </a:lnTo>
                    <a:cubicBezTo>
                      <a:pt x="295275" y="304800"/>
                      <a:pt x="303848" y="296228"/>
                      <a:pt x="303848" y="285750"/>
                    </a:cubicBezTo>
                    <a:lnTo>
                      <a:pt x="303848" y="19050"/>
                    </a:lnTo>
                    <a:cubicBezTo>
                      <a:pt x="305753" y="8573"/>
                      <a:pt x="297180" y="0"/>
                      <a:pt x="28575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AB3450B-5DD1-4B9E-8EB0-8C6E72982B05}"/>
                  </a:ext>
                </a:extLst>
              </p:cNvPr>
              <p:cNvSpPr/>
              <p:nvPr/>
            </p:nvSpPr>
            <p:spPr>
              <a:xfrm>
                <a:off x="5855475" y="3172282"/>
                <a:ext cx="123825" cy="123825"/>
              </a:xfrm>
              <a:custGeom>
                <a:avLst/>
                <a:gdLst>
                  <a:gd name="connsiteX0" fmla="*/ 125730 w 123825"/>
                  <a:gd name="connsiteY0" fmla="*/ 62865 h 123825"/>
                  <a:gd name="connsiteX1" fmla="*/ 62865 w 123825"/>
                  <a:gd name="connsiteY1" fmla="*/ 125730 h 123825"/>
                  <a:gd name="connsiteX2" fmla="*/ 0 w 123825"/>
                  <a:gd name="connsiteY2" fmla="*/ 62865 h 123825"/>
                  <a:gd name="connsiteX3" fmla="*/ 62865 w 123825"/>
                  <a:gd name="connsiteY3" fmla="*/ 0 h 123825"/>
                  <a:gd name="connsiteX4" fmla="*/ 125730 w 123825"/>
                  <a:gd name="connsiteY4" fmla="*/ 6286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123825">
                    <a:moveTo>
                      <a:pt x="125730" y="62865"/>
                    </a:moveTo>
                    <a:cubicBezTo>
                      <a:pt x="125730" y="97584"/>
                      <a:pt x="97584" y="125730"/>
                      <a:pt x="62865" y="125730"/>
                    </a:cubicBezTo>
                    <a:cubicBezTo>
                      <a:pt x="28146" y="125730"/>
                      <a:pt x="0" y="97584"/>
                      <a:pt x="0" y="62865"/>
                    </a:cubicBezTo>
                    <a:cubicBezTo>
                      <a:pt x="0" y="28146"/>
                      <a:pt x="28146" y="0"/>
                      <a:pt x="62865" y="0"/>
                    </a:cubicBezTo>
                    <a:cubicBezTo>
                      <a:pt x="97584" y="0"/>
                      <a:pt x="125730" y="28146"/>
                      <a:pt x="12573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4" name="Freeform: Shape 1023">
                <a:extLst>
                  <a:ext uri="{FF2B5EF4-FFF2-40B4-BE49-F238E27FC236}">
                    <a16:creationId xmlns:a16="http://schemas.microsoft.com/office/drawing/2014/main" id="{E71A41B3-D937-4145-91A5-1C7A9DAD9FF9}"/>
                  </a:ext>
                </a:extLst>
              </p:cNvPr>
              <p:cNvSpPr/>
              <p:nvPr/>
            </p:nvSpPr>
            <p:spPr>
              <a:xfrm>
                <a:off x="6380095" y="3315157"/>
                <a:ext cx="247650" cy="419100"/>
              </a:xfrm>
              <a:custGeom>
                <a:avLst/>
                <a:gdLst>
                  <a:gd name="connsiteX0" fmla="*/ 203090 w 247650"/>
                  <a:gd name="connsiteY0" fmla="*/ 244793 h 419100"/>
                  <a:gd name="connsiteX1" fmla="*/ 231665 w 247650"/>
                  <a:gd name="connsiteY1" fmla="*/ 220028 h 419100"/>
                  <a:gd name="connsiteX2" fmla="*/ 255477 w 247650"/>
                  <a:gd name="connsiteY2" fmla="*/ 66675 h 419100"/>
                  <a:gd name="connsiteX3" fmla="*/ 242142 w 247650"/>
                  <a:gd name="connsiteY3" fmla="*/ 20003 h 419100"/>
                  <a:gd name="connsiteX4" fmla="*/ 198327 w 247650"/>
                  <a:gd name="connsiteY4" fmla="*/ 0 h 419100"/>
                  <a:gd name="connsiteX5" fmla="*/ 189755 w 247650"/>
                  <a:gd name="connsiteY5" fmla="*/ 0 h 419100"/>
                  <a:gd name="connsiteX6" fmla="*/ 189755 w 247650"/>
                  <a:gd name="connsiteY6" fmla="*/ 0 h 419100"/>
                  <a:gd name="connsiteX7" fmla="*/ 158322 w 247650"/>
                  <a:gd name="connsiteY7" fmla="*/ 10478 h 419100"/>
                  <a:gd name="connsiteX8" fmla="*/ 131652 w 247650"/>
                  <a:gd name="connsiteY8" fmla="*/ 84773 h 419100"/>
                  <a:gd name="connsiteX9" fmla="*/ 123080 w 247650"/>
                  <a:gd name="connsiteY9" fmla="*/ 186690 h 419100"/>
                  <a:gd name="connsiteX10" fmla="*/ 48785 w 247650"/>
                  <a:gd name="connsiteY10" fmla="*/ 186690 h 419100"/>
                  <a:gd name="connsiteX11" fmla="*/ 48785 w 247650"/>
                  <a:gd name="connsiteY11" fmla="*/ 186690 h 419100"/>
                  <a:gd name="connsiteX12" fmla="*/ 20210 w 247650"/>
                  <a:gd name="connsiteY12" fmla="*/ 212408 h 419100"/>
                  <a:gd name="connsiteX13" fmla="*/ 207 w 247650"/>
                  <a:gd name="connsiteY13" fmla="*/ 396240 h 419100"/>
                  <a:gd name="connsiteX14" fmla="*/ 25925 w 247650"/>
                  <a:gd name="connsiteY14" fmla="*/ 427672 h 419100"/>
                  <a:gd name="connsiteX15" fmla="*/ 28782 w 247650"/>
                  <a:gd name="connsiteY15" fmla="*/ 427672 h 419100"/>
                  <a:gd name="connsiteX16" fmla="*/ 57357 w 247650"/>
                  <a:gd name="connsiteY16" fmla="*/ 401955 h 419100"/>
                  <a:gd name="connsiteX17" fmla="*/ 75455 w 247650"/>
                  <a:gd name="connsiteY17" fmla="*/ 244793 h 419100"/>
                  <a:gd name="connsiteX18" fmla="*/ 203090 w 247650"/>
                  <a:gd name="connsiteY18" fmla="*/ 244793 h 419100"/>
                  <a:gd name="connsiteX19" fmla="*/ 203090 w 247650"/>
                  <a:gd name="connsiteY19" fmla="*/ 244793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7650" h="419100">
                    <a:moveTo>
                      <a:pt x="203090" y="244793"/>
                    </a:moveTo>
                    <a:cubicBezTo>
                      <a:pt x="217377" y="244793"/>
                      <a:pt x="229760" y="234315"/>
                      <a:pt x="231665" y="220028"/>
                    </a:cubicBezTo>
                    <a:lnTo>
                      <a:pt x="255477" y="66675"/>
                    </a:lnTo>
                    <a:cubicBezTo>
                      <a:pt x="258335" y="49530"/>
                      <a:pt x="252620" y="32385"/>
                      <a:pt x="242142" y="20003"/>
                    </a:cubicBezTo>
                    <a:cubicBezTo>
                      <a:pt x="230712" y="7620"/>
                      <a:pt x="215472" y="0"/>
                      <a:pt x="198327" y="0"/>
                    </a:cubicBezTo>
                    <a:lnTo>
                      <a:pt x="189755" y="0"/>
                    </a:lnTo>
                    <a:cubicBezTo>
                      <a:pt x="189755" y="0"/>
                      <a:pt x="189755" y="0"/>
                      <a:pt x="189755" y="0"/>
                    </a:cubicBezTo>
                    <a:cubicBezTo>
                      <a:pt x="178325" y="0"/>
                      <a:pt x="167847" y="4763"/>
                      <a:pt x="158322" y="10478"/>
                    </a:cubicBezTo>
                    <a:cubicBezTo>
                      <a:pt x="136415" y="23813"/>
                      <a:pt x="133557" y="63818"/>
                      <a:pt x="131652" y="84773"/>
                    </a:cubicBezTo>
                    <a:cubicBezTo>
                      <a:pt x="128795" y="106680"/>
                      <a:pt x="123080" y="186690"/>
                      <a:pt x="123080" y="186690"/>
                    </a:cubicBezTo>
                    <a:lnTo>
                      <a:pt x="48785" y="186690"/>
                    </a:lnTo>
                    <a:cubicBezTo>
                      <a:pt x="48785" y="186690"/>
                      <a:pt x="48785" y="186690"/>
                      <a:pt x="48785" y="186690"/>
                    </a:cubicBezTo>
                    <a:cubicBezTo>
                      <a:pt x="34497" y="186690"/>
                      <a:pt x="22115" y="198120"/>
                      <a:pt x="20210" y="212408"/>
                    </a:cubicBezTo>
                    <a:lnTo>
                      <a:pt x="207" y="396240"/>
                    </a:lnTo>
                    <a:cubicBezTo>
                      <a:pt x="-1698" y="412433"/>
                      <a:pt x="9732" y="426720"/>
                      <a:pt x="25925" y="427672"/>
                    </a:cubicBezTo>
                    <a:cubicBezTo>
                      <a:pt x="26877" y="427672"/>
                      <a:pt x="27830" y="427672"/>
                      <a:pt x="28782" y="427672"/>
                    </a:cubicBezTo>
                    <a:cubicBezTo>
                      <a:pt x="43070" y="427672"/>
                      <a:pt x="55452" y="416243"/>
                      <a:pt x="57357" y="401955"/>
                    </a:cubicBezTo>
                    <a:lnTo>
                      <a:pt x="75455" y="244793"/>
                    </a:lnTo>
                    <a:lnTo>
                      <a:pt x="203090" y="244793"/>
                    </a:lnTo>
                    <a:cubicBezTo>
                      <a:pt x="203090" y="244793"/>
                      <a:pt x="203090" y="244793"/>
                      <a:pt x="203090" y="2447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5" name="Freeform: Shape 1024">
                <a:extLst>
                  <a:ext uri="{FF2B5EF4-FFF2-40B4-BE49-F238E27FC236}">
                    <a16:creationId xmlns:a16="http://schemas.microsoft.com/office/drawing/2014/main" id="{4DA24DBE-0A9A-4CAF-A3FE-73F94B4886F4}"/>
                  </a:ext>
                </a:extLst>
              </p:cNvPr>
              <p:cNvSpPr/>
              <p:nvPr/>
            </p:nvSpPr>
            <p:spPr>
              <a:xfrm>
                <a:off x="6474600" y="3368204"/>
                <a:ext cx="219075" cy="247650"/>
              </a:xfrm>
              <a:custGeom>
                <a:avLst/>
                <a:gdLst>
                  <a:gd name="connsiteX0" fmla="*/ 207645 w 219075"/>
                  <a:gd name="connsiteY0" fmla="*/ 293 h 247650"/>
                  <a:gd name="connsiteX1" fmla="*/ 185738 w 219075"/>
                  <a:gd name="connsiteY1" fmla="*/ 16485 h 247650"/>
                  <a:gd name="connsiteX2" fmla="*/ 160020 w 219075"/>
                  <a:gd name="connsiteY2" fmla="*/ 178410 h 247650"/>
                  <a:gd name="connsiteX3" fmla="*/ 116205 w 219075"/>
                  <a:gd name="connsiteY3" fmla="*/ 215558 h 247650"/>
                  <a:gd name="connsiteX4" fmla="*/ 19050 w 219075"/>
                  <a:gd name="connsiteY4" fmla="*/ 215558 h 247650"/>
                  <a:gd name="connsiteX5" fmla="*/ 0 w 219075"/>
                  <a:gd name="connsiteY5" fmla="*/ 234608 h 247650"/>
                  <a:gd name="connsiteX6" fmla="*/ 19050 w 219075"/>
                  <a:gd name="connsiteY6" fmla="*/ 253658 h 247650"/>
                  <a:gd name="connsiteX7" fmla="*/ 116205 w 219075"/>
                  <a:gd name="connsiteY7" fmla="*/ 253658 h 247650"/>
                  <a:gd name="connsiteX8" fmla="*/ 198120 w 219075"/>
                  <a:gd name="connsiteY8" fmla="*/ 184125 h 247650"/>
                  <a:gd name="connsiteX9" fmla="*/ 223838 w 219075"/>
                  <a:gd name="connsiteY9" fmla="*/ 22200 h 247650"/>
                  <a:gd name="connsiteX10" fmla="*/ 207645 w 219075"/>
                  <a:gd name="connsiteY10" fmla="*/ 29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075" h="247650">
                    <a:moveTo>
                      <a:pt x="207645" y="293"/>
                    </a:moveTo>
                    <a:cubicBezTo>
                      <a:pt x="197167" y="-1612"/>
                      <a:pt x="187642" y="6008"/>
                      <a:pt x="185738" y="16485"/>
                    </a:cubicBezTo>
                    <a:lnTo>
                      <a:pt x="160020" y="178410"/>
                    </a:lnTo>
                    <a:cubicBezTo>
                      <a:pt x="156210" y="200318"/>
                      <a:pt x="138113" y="215558"/>
                      <a:pt x="116205" y="215558"/>
                    </a:cubicBezTo>
                    <a:lnTo>
                      <a:pt x="19050" y="215558"/>
                    </a:lnTo>
                    <a:cubicBezTo>
                      <a:pt x="8573" y="215558"/>
                      <a:pt x="0" y="224130"/>
                      <a:pt x="0" y="234608"/>
                    </a:cubicBezTo>
                    <a:cubicBezTo>
                      <a:pt x="0" y="245085"/>
                      <a:pt x="8573" y="253658"/>
                      <a:pt x="19050" y="253658"/>
                    </a:cubicBezTo>
                    <a:lnTo>
                      <a:pt x="116205" y="253658"/>
                    </a:lnTo>
                    <a:cubicBezTo>
                      <a:pt x="157163" y="253658"/>
                      <a:pt x="191452" y="224130"/>
                      <a:pt x="198120" y="184125"/>
                    </a:cubicBezTo>
                    <a:lnTo>
                      <a:pt x="223838" y="22200"/>
                    </a:lnTo>
                    <a:cubicBezTo>
                      <a:pt x="224790" y="11723"/>
                      <a:pt x="218123" y="1245"/>
                      <a:pt x="207645" y="2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7" name="Freeform: Shape 1026">
                <a:extLst>
                  <a:ext uri="{FF2B5EF4-FFF2-40B4-BE49-F238E27FC236}">
                    <a16:creationId xmlns:a16="http://schemas.microsoft.com/office/drawing/2014/main" id="{C402C1BC-145F-4E3D-A68B-1285DE859C29}"/>
                  </a:ext>
                </a:extLst>
              </p:cNvPr>
              <p:cNvSpPr/>
              <p:nvPr/>
            </p:nvSpPr>
            <p:spPr>
              <a:xfrm>
                <a:off x="6510795" y="3172282"/>
                <a:ext cx="123825" cy="123825"/>
              </a:xfrm>
              <a:custGeom>
                <a:avLst/>
                <a:gdLst>
                  <a:gd name="connsiteX0" fmla="*/ 125730 w 123825"/>
                  <a:gd name="connsiteY0" fmla="*/ 62865 h 123825"/>
                  <a:gd name="connsiteX1" fmla="*/ 62865 w 123825"/>
                  <a:gd name="connsiteY1" fmla="*/ 125730 h 123825"/>
                  <a:gd name="connsiteX2" fmla="*/ 0 w 123825"/>
                  <a:gd name="connsiteY2" fmla="*/ 62865 h 123825"/>
                  <a:gd name="connsiteX3" fmla="*/ 62865 w 123825"/>
                  <a:gd name="connsiteY3" fmla="*/ 0 h 123825"/>
                  <a:gd name="connsiteX4" fmla="*/ 125730 w 123825"/>
                  <a:gd name="connsiteY4" fmla="*/ 6286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123825">
                    <a:moveTo>
                      <a:pt x="125730" y="62865"/>
                    </a:moveTo>
                    <a:cubicBezTo>
                      <a:pt x="125730" y="97584"/>
                      <a:pt x="97584" y="125730"/>
                      <a:pt x="62865" y="125730"/>
                    </a:cubicBezTo>
                    <a:cubicBezTo>
                      <a:pt x="28146" y="125730"/>
                      <a:pt x="0" y="97584"/>
                      <a:pt x="0" y="62865"/>
                    </a:cubicBezTo>
                    <a:cubicBezTo>
                      <a:pt x="0" y="28146"/>
                      <a:pt x="28146" y="0"/>
                      <a:pt x="62865" y="0"/>
                    </a:cubicBezTo>
                    <a:cubicBezTo>
                      <a:pt x="97584" y="0"/>
                      <a:pt x="125730" y="28146"/>
                      <a:pt x="12573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C29984EB-7FA4-40F5-A101-909A5B551CF7}"/>
                </a:ext>
              </a:extLst>
            </p:cNvPr>
            <p:cNvCxnSpPr/>
            <p:nvPr/>
          </p:nvCxnSpPr>
          <p:spPr>
            <a:xfrm>
              <a:off x="1036984" y="2236306"/>
              <a:ext cx="111318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0" name="TextBox 1029">
              <a:extLst>
                <a:ext uri="{FF2B5EF4-FFF2-40B4-BE49-F238E27FC236}">
                  <a16:creationId xmlns:a16="http://schemas.microsoft.com/office/drawing/2014/main" id="{153C77D2-2A39-443B-88A5-1BA0FA86DB9C}"/>
                </a:ext>
              </a:extLst>
            </p:cNvPr>
            <p:cNvSpPr txBox="1"/>
            <p:nvPr/>
          </p:nvSpPr>
          <p:spPr>
            <a:xfrm>
              <a:off x="768628" y="2240242"/>
              <a:ext cx="1649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30+ Interviews</a:t>
              </a:r>
            </a:p>
          </p:txBody>
        </p:sp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B6C94648-B290-4F5B-9A07-E8DAD739B51C}"/>
              </a:ext>
            </a:extLst>
          </p:cNvPr>
          <p:cNvGrpSpPr/>
          <p:nvPr/>
        </p:nvGrpSpPr>
        <p:grpSpPr>
          <a:xfrm>
            <a:off x="768628" y="3134962"/>
            <a:ext cx="1649895" cy="1349180"/>
            <a:chOff x="768628" y="3221715"/>
            <a:chExt cx="1649895" cy="1349180"/>
          </a:xfrm>
        </p:grpSpPr>
        <p:grpSp>
          <p:nvGrpSpPr>
            <p:cNvPr id="20" name="Graphic 16">
              <a:extLst>
                <a:ext uri="{FF2B5EF4-FFF2-40B4-BE49-F238E27FC236}">
                  <a16:creationId xmlns:a16="http://schemas.microsoft.com/office/drawing/2014/main" id="{CEF1DE55-94ED-465C-BA3A-4FCF2722C945}"/>
                </a:ext>
              </a:extLst>
            </p:cNvPr>
            <p:cNvGrpSpPr/>
            <p:nvPr/>
          </p:nvGrpSpPr>
          <p:grpSpPr>
            <a:xfrm>
              <a:off x="1117325" y="3221715"/>
              <a:ext cx="952500" cy="1190625"/>
              <a:chOff x="5619750" y="2833687"/>
              <a:chExt cx="952500" cy="1190625"/>
            </a:xfrm>
            <a:solidFill>
              <a:schemeClr val="bg2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28554A9-E4DB-4188-ADD9-7E662D461246}"/>
                  </a:ext>
                </a:extLst>
              </p:cNvPr>
              <p:cNvSpPr/>
              <p:nvPr/>
            </p:nvSpPr>
            <p:spPr>
              <a:xfrm>
                <a:off x="6362062" y="3307110"/>
                <a:ext cx="114300" cy="114300"/>
              </a:xfrm>
              <a:custGeom>
                <a:avLst/>
                <a:gdLst>
                  <a:gd name="connsiteX0" fmla="*/ 103870 w 114300"/>
                  <a:gd name="connsiteY0" fmla="*/ 16123 h 114300"/>
                  <a:gd name="connsiteX1" fmla="*/ 25956 w 114300"/>
                  <a:gd name="connsiteY1" fmla="*/ 16123 h 114300"/>
                  <a:gd name="connsiteX2" fmla="*/ 0 w 114300"/>
                  <a:gd name="connsiteY2" fmla="*/ 42079 h 114300"/>
                  <a:gd name="connsiteX3" fmla="*/ 77895 w 114300"/>
                  <a:gd name="connsiteY3" fmla="*/ 119975 h 114300"/>
                  <a:gd name="connsiteX4" fmla="*/ 103870 w 114300"/>
                  <a:gd name="connsiteY4" fmla="*/ 94019 h 114300"/>
                  <a:gd name="connsiteX5" fmla="*/ 103870 w 114300"/>
                  <a:gd name="connsiteY5" fmla="*/ 16123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" h="114300">
                    <a:moveTo>
                      <a:pt x="103870" y="16123"/>
                    </a:moveTo>
                    <a:cubicBezTo>
                      <a:pt x="82344" y="-5384"/>
                      <a:pt x="47482" y="-5365"/>
                      <a:pt x="25956" y="16123"/>
                    </a:cubicBezTo>
                    <a:lnTo>
                      <a:pt x="0" y="42079"/>
                    </a:lnTo>
                    <a:lnTo>
                      <a:pt x="77895" y="119975"/>
                    </a:lnTo>
                    <a:lnTo>
                      <a:pt x="103870" y="94019"/>
                    </a:lnTo>
                    <a:cubicBezTo>
                      <a:pt x="125340" y="72502"/>
                      <a:pt x="125378" y="37640"/>
                      <a:pt x="103870" y="161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826B2DF-CD4A-41E7-8EB2-8ECB2BE77B6B}"/>
                  </a:ext>
                </a:extLst>
              </p:cNvPr>
              <p:cNvSpPr/>
              <p:nvPr/>
            </p:nvSpPr>
            <p:spPr>
              <a:xfrm>
                <a:off x="6050585" y="3375136"/>
                <a:ext cx="361950" cy="361950"/>
              </a:xfrm>
              <a:custGeom>
                <a:avLst/>
                <a:gdLst>
                  <a:gd name="connsiteX0" fmla="*/ 25937 w 361950"/>
                  <a:gd name="connsiteY0" fmla="*/ 259613 h 361950"/>
                  <a:gd name="connsiteX1" fmla="*/ 0 w 361950"/>
                  <a:gd name="connsiteY1" fmla="*/ 363436 h 361950"/>
                  <a:gd name="connsiteX2" fmla="*/ 103832 w 361950"/>
                  <a:gd name="connsiteY2" fmla="*/ 337480 h 361950"/>
                  <a:gd name="connsiteX3" fmla="*/ 363445 w 361950"/>
                  <a:gd name="connsiteY3" fmla="*/ 77886 h 361950"/>
                  <a:gd name="connsiteX4" fmla="*/ 285512 w 361950"/>
                  <a:gd name="connsiteY4" fmla="*/ 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950" h="361950">
                    <a:moveTo>
                      <a:pt x="25937" y="259613"/>
                    </a:moveTo>
                    <a:lnTo>
                      <a:pt x="0" y="363436"/>
                    </a:lnTo>
                    <a:lnTo>
                      <a:pt x="103832" y="337480"/>
                    </a:lnTo>
                    <a:lnTo>
                      <a:pt x="363445" y="77886"/>
                    </a:lnTo>
                    <a:lnTo>
                      <a:pt x="28551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0DD17D6-0B68-416B-87EA-8472C01AD4FA}"/>
                  </a:ext>
                </a:extLst>
              </p:cNvPr>
              <p:cNvSpPr/>
              <p:nvPr/>
            </p:nvSpPr>
            <p:spPr>
              <a:xfrm>
                <a:off x="5709961" y="2881302"/>
                <a:ext cx="552450" cy="638175"/>
              </a:xfrm>
              <a:custGeom>
                <a:avLst/>
                <a:gdLst>
                  <a:gd name="connsiteX0" fmla="*/ 561061 w 552450"/>
                  <a:gd name="connsiteY0" fmla="*/ 480917 h 638175"/>
                  <a:gd name="connsiteX1" fmla="*/ 561061 w 552450"/>
                  <a:gd name="connsiteY1" fmla="*/ 40091 h 638175"/>
                  <a:gd name="connsiteX2" fmla="*/ 520989 w 552450"/>
                  <a:gd name="connsiteY2" fmla="*/ 0 h 638175"/>
                  <a:gd name="connsiteX3" fmla="*/ 40091 w 552450"/>
                  <a:gd name="connsiteY3" fmla="*/ 0 h 638175"/>
                  <a:gd name="connsiteX4" fmla="*/ 0 w 552450"/>
                  <a:gd name="connsiteY4" fmla="*/ 40091 h 638175"/>
                  <a:gd name="connsiteX5" fmla="*/ 0 w 552450"/>
                  <a:gd name="connsiteY5" fmla="*/ 601170 h 638175"/>
                  <a:gd name="connsiteX6" fmla="*/ 40091 w 552450"/>
                  <a:gd name="connsiteY6" fmla="*/ 641223 h 638175"/>
                  <a:gd name="connsiteX7" fmla="*/ 400755 w 552450"/>
                  <a:gd name="connsiteY7" fmla="*/ 641223 h 638175"/>
                  <a:gd name="connsiteX8" fmla="*/ 561061 w 552450"/>
                  <a:gd name="connsiteY8" fmla="*/ 480917 h 638175"/>
                  <a:gd name="connsiteX9" fmla="*/ 400755 w 552450"/>
                  <a:gd name="connsiteY9" fmla="*/ 584559 h 638175"/>
                  <a:gd name="connsiteX10" fmla="*/ 400755 w 552450"/>
                  <a:gd name="connsiteY10" fmla="*/ 480917 h 638175"/>
                  <a:gd name="connsiteX11" fmla="*/ 504396 w 552450"/>
                  <a:gd name="connsiteY11" fmla="*/ 480917 h 638175"/>
                  <a:gd name="connsiteX12" fmla="*/ 400755 w 552450"/>
                  <a:gd name="connsiteY12" fmla="*/ 584559 h 638175"/>
                  <a:gd name="connsiteX13" fmla="*/ 360683 w 552450"/>
                  <a:gd name="connsiteY13" fmla="*/ 480917 h 638175"/>
                  <a:gd name="connsiteX14" fmla="*/ 360683 w 552450"/>
                  <a:gd name="connsiteY14" fmla="*/ 601170 h 638175"/>
                  <a:gd name="connsiteX15" fmla="*/ 40091 w 552450"/>
                  <a:gd name="connsiteY15" fmla="*/ 601170 h 638175"/>
                  <a:gd name="connsiteX16" fmla="*/ 40091 w 552450"/>
                  <a:gd name="connsiteY16" fmla="*/ 40091 h 638175"/>
                  <a:gd name="connsiteX17" fmla="*/ 520989 w 552450"/>
                  <a:gd name="connsiteY17" fmla="*/ 40091 h 638175"/>
                  <a:gd name="connsiteX18" fmla="*/ 520989 w 552450"/>
                  <a:gd name="connsiteY18" fmla="*/ 440846 h 638175"/>
                  <a:gd name="connsiteX19" fmla="*/ 400755 w 552450"/>
                  <a:gd name="connsiteY19" fmla="*/ 440846 h 638175"/>
                  <a:gd name="connsiteX20" fmla="*/ 360683 w 552450"/>
                  <a:gd name="connsiteY20" fmla="*/ 480917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2450" h="638175">
                    <a:moveTo>
                      <a:pt x="561061" y="480917"/>
                    </a:moveTo>
                    <a:lnTo>
                      <a:pt x="561061" y="40091"/>
                    </a:lnTo>
                    <a:cubicBezTo>
                      <a:pt x="561061" y="17955"/>
                      <a:pt x="543144" y="0"/>
                      <a:pt x="520989" y="0"/>
                    </a:cubicBezTo>
                    <a:lnTo>
                      <a:pt x="40091" y="0"/>
                    </a:lnTo>
                    <a:cubicBezTo>
                      <a:pt x="17974" y="0"/>
                      <a:pt x="0" y="17955"/>
                      <a:pt x="0" y="40091"/>
                    </a:cubicBezTo>
                    <a:lnTo>
                      <a:pt x="0" y="601170"/>
                    </a:lnTo>
                    <a:cubicBezTo>
                      <a:pt x="0" y="623307"/>
                      <a:pt x="17974" y="641223"/>
                      <a:pt x="40091" y="641223"/>
                    </a:cubicBezTo>
                    <a:lnTo>
                      <a:pt x="400755" y="641223"/>
                    </a:lnTo>
                    <a:lnTo>
                      <a:pt x="561061" y="480917"/>
                    </a:lnTo>
                    <a:close/>
                    <a:moveTo>
                      <a:pt x="400755" y="584559"/>
                    </a:moveTo>
                    <a:lnTo>
                      <a:pt x="400755" y="480917"/>
                    </a:lnTo>
                    <a:lnTo>
                      <a:pt x="504396" y="480917"/>
                    </a:lnTo>
                    <a:lnTo>
                      <a:pt x="400755" y="584559"/>
                    </a:lnTo>
                    <a:close/>
                    <a:moveTo>
                      <a:pt x="360683" y="480917"/>
                    </a:moveTo>
                    <a:lnTo>
                      <a:pt x="360683" y="601170"/>
                    </a:lnTo>
                    <a:lnTo>
                      <a:pt x="40091" y="601170"/>
                    </a:lnTo>
                    <a:lnTo>
                      <a:pt x="40091" y="40091"/>
                    </a:lnTo>
                    <a:lnTo>
                      <a:pt x="520989" y="40091"/>
                    </a:lnTo>
                    <a:lnTo>
                      <a:pt x="520989" y="440846"/>
                    </a:lnTo>
                    <a:lnTo>
                      <a:pt x="400755" y="440846"/>
                    </a:lnTo>
                    <a:cubicBezTo>
                      <a:pt x="378600" y="440846"/>
                      <a:pt x="360683" y="458819"/>
                      <a:pt x="360683" y="4809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0FA16A8-3A44-4E28-A41F-19C852B3B16D}"/>
                  </a:ext>
                </a:extLst>
              </p:cNvPr>
              <p:cNvSpPr/>
              <p:nvPr/>
            </p:nvSpPr>
            <p:spPr>
              <a:xfrm>
                <a:off x="5998997" y="3049647"/>
                <a:ext cx="180975" cy="133350"/>
              </a:xfrm>
              <a:custGeom>
                <a:avLst/>
                <a:gdLst>
                  <a:gd name="connsiteX0" fmla="*/ 0 w 180975"/>
                  <a:gd name="connsiteY0" fmla="*/ 0 h 133350"/>
                  <a:gd name="connsiteX1" fmla="*/ 187357 w 180975"/>
                  <a:gd name="connsiteY1" fmla="*/ 0 h 133350"/>
                  <a:gd name="connsiteX2" fmla="*/ 187357 w 180975"/>
                  <a:gd name="connsiteY2" fmla="*/ 136255 h 133350"/>
                  <a:gd name="connsiteX3" fmla="*/ 0 w 180975"/>
                  <a:gd name="connsiteY3" fmla="*/ 13625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133350">
                    <a:moveTo>
                      <a:pt x="0" y="0"/>
                    </a:moveTo>
                    <a:lnTo>
                      <a:pt x="187357" y="0"/>
                    </a:lnTo>
                    <a:lnTo>
                      <a:pt x="187357" y="136255"/>
                    </a:lnTo>
                    <a:lnTo>
                      <a:pt x="0" y="1362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90D5F5A-11DC-40D0-A78E-393008EAB384}"/>
                  </a:ext>
                </a:extLst>
              </p:cNvPr>
              <p:cNvSpPr/>
              <p:nvPr/>
            </p:nvSpPr>
            <p:spPr>
              <a:xfrm>
                <a:off x="5794619" y="2962360"/>
                <a:ext cx="390525" cy="38100"/>
              </a:xfrm>
              <a:custGeom>
                <a:avLst/>
                <a:gdLst>
                  <a:gd name="connsiteX0" fmla="*/ 0 w 390525"/>
                  <a:gd name="connsiteY0" fmla="*/ 0 h 38100"/>
                  <a:gd name="connsiteX1" fmla="*/ 391735 w 390525"/>
                  <a:gd name="connsiteY1" fmla="*/ 0 h 38100"/>
                  <a:gd name="connsiteX2" fmla="*/ 391735 w 390525"/>
                  <a:gd name="connsiteY2" fmla="*/ 46825 h 38100"/>
                  <a:gd name="connsiteX3" fmla="*/ 0 w 390525"/>
                  <a:gd name="connsiteY3" fmla="*/ 4682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8100">
                    <a:moveTo>
                      <a:pt x="0" y="0"/>
                    </a:moveTo>
                    <a:lnTo>
                      <a:pt x="391735" y="0"/>
                    </a:lnTo>
                    <a:lnTo>
                      <a:pt x="391735" y="46825"/>
                    </a:lnTo>
                    <a:lnTo>
                      <a:pt x="0" y="468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E0BBC62-7E99-4FC5-83D4-BBE3BB9D72B1}"/>
                  </a:ext>
                </a:extLst>
              </p:cNvPr>
              <p:cNvSpPr/>
              <p:nvPr/>
            </p:nvSpPr>
            <p:spPr>
              <a:xfrm>
                <a:off x="5794619" y="3049647"/>
                <a:ext cx="161925" cy="19050"/>
              </a:xfrm>
              <a:custGeom>
                <a:avLst/>
                <a:gdLst>
                  <a:gd name="connsiteX0" fmla="*/ 0 w 161925"/>
                  <a:gd name="connsiteY0" fmla="*/ 0 h 19050"/>
                  <a:gd name="connsiteX1" fmla="*/ 171336 w 161925"/>
                  <a:gd name="connsiteY1" fmla="*/ 0 h 19050"/>
                  <a:gd name="connsiteX2" fmla="*/ 171336 w 161925"/>
                  <a:gd name="connsiteY2" fmla="*/ 26346 h 19050"/>
                  <a:gd name="connsiteX3" fmla="*/ 0 w 161925"/>
                  <a:gd name="connsiteY3" fmla="*/ 2634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19050">
                    <a:moveTo>
                      <a:pt x="0" y="0"/>
                    </a:moveTo>
                    <a:lnTo>
                      <a:pt x="171336" y="0"/>
                    </a:lnTo>
                    <a:lnTo>
                      <a:pt x="171336" y="26346"/>
                    </a:lnTo>
                    <a:lnTo>
                      <a:pt x="0" y="263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9AB7C76-51F4-4C87-81AA-9F186DB54B77}"/>
                  </a:ext>
                </a:extLst>
              </p:cNvPr>
              <p:cNvSpPr/>
              <p:nvPr/>
            </p:nvSpPr>
            <p:spPr>
              <a:xfrm>
                <a:off x="5794619" y="3215497"/>
                <a:ext cx="390525" cy="19050"/>
              </a:xfrm>
              <a:custGeom>
                <a:avLst/>
                <a:gdLst>
                  <a:gd name="connsiteX0" fmla="*/ 0 w 390525"/>
                  <a:gd name="connsiteY0" fmla="*/ 0 h 19050"/>
                  <a:gd name="connsiteX1" fmla="*/ 391735 w 390525"/>
                  <a:gd name="connsiteY1" fmla="*/ 0 h 19050"/>
                  <a:gd name="connsiteX2" fmla="*/ 391735 w 390525"/>
                  <a:gd name="connsiteY2" fmla="*/ 26346 h 19050"/>
                  <a:gd name="connsiteX3" fmla="*/ 0 w 390525"/>
                  <a:gd name="connsiteY3" fmla="*/ 2634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19050">
                    <a:moveTo>
                      <a:pt x="0" y="0"/>
                    </a:moveTo>
                    <a:lnTo>
                      <a:pt x="391735" y="0"/>
                    </a:lnTo>
                    <a:lnTo>
                      <a:pt x="391735" y="26346"/>
                    </a:lnTo>
                    <a:lnTo>
                      <a:pt x="0" y="263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86D4945-B1C8-4FD4-B62E-4406E065012D}"/>
                  </a:ext>
                </a:extLst>
              </p:cNvPr>
              <p:cNvSpPr/>
              <p:nvPr/>
            </p:nvSpPr>
            <p:spPr>
              <a:xfrm>
                <a:off x="5794619" y="3160204"/>
                <a:ext cx="161925" cy="19050"/>
              </a:xfrm>
              <a:custGeom>
                <a:avLst/>
                <a:gdLst>
                  <a:gd name="connsiteX0" fmla="*/ 0 w 161925"/>
                  <a:gd name="connsiteY0" fmla="*/ 0 h 19050"/>
                  <a:gd name="connsiteX1" fmla="*/ 171336 w 161925"/>
                  <a:gd name="connsiteY1" fmla="*/ 0 h 19050"/>
                  <a:gd name="connsiteX2" fmla="*/ 171336 w 161925"/>
                  <a:gd name="connsiteY2" fmla="*/ 26346 h 19050"/>
                  <a:gd name="connsiteX3" fmla="*/ 0 w 161925"/>
                  <a:gd name="connsiteY3" fmla="*/ 2634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19050">
                    <a:moveTo>
                      <a:pt x="0" y="0"/>
                    </a:moveTo>
                    <a:lnTo>
                      <a:pt x="171336" y="0"/>
                    </a:lnTo>
                    <a:lnTo>
                      <a:pt x="171336" y="26346"/>
                    </a:lnTo>
                    <a:lnTo>
                      <a:pt x="0" y="263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FE2A7A6-58F8-4137-B8D1-34F2CBCA14BA}"/>
                  </a:ext>
                </a:extLst>
              </p:cNvPr>
              <p:cNvSpPr/>
              <p:nvPr/>
            </p:nvSpPr>
            <p:spPr>
              <a:xfrm>
                <a:off x="5794619" y="3104921"/>
                <a:ext cx="161925" cy="19050"/>
              </a:xfrm>
              <a:custGeom>
                <a:avLst/>
                <a:gdLst>
                  <a:gd name="connsiteX0" fmla="*/ 0 w 161925"/>
                  <a:gd name="connsiteY0" fmla="*/ 0 h 19050"/>
                  <a:gd name="connsiteX1" fmla="*/ 171336 w 161925"/>
                  <a:gd name="connsiteY1" fmla="*/ 0 h 19050"/>
                  <a:gd name="connsiteX2" fmla="*/ 171336 w 161925"/>
                  <a:gd name="connsiteY2" fmla="*/ 26346 h 19050"/>
                  <a:gd name="connsiteX3" fmla="*/ 0 w 161925"/>
                  <a:gd name="connsiteY3" fmla="*/ 2634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19050">
                    <a:moveTo>
                      <a:pt x="0" y="0"/>
                    </a:moveTo>
                    <a:lnTo>
                      <a:pt x="171336" y="0"/>
                    </a:lnTo>
                    <a:lnTo>
                      <a:pt x="171336" y="26346"/>
                    </a:lnTo>
                    <a:lnTo>
                      <a:pt x="0" y="263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79A8193-ED67-4CFC-845E-B17D68814AD8}"/>
                  </a:ext>
                </a:extLst>
              </p:cNvPr>
              <p:cNvSpPr/>
              <p:nvPr/>
            </p:nvSpPr>
            <p:spPr>
              <a:xfrm>
                <a:off x="5794619" y="3270789"/>
                <a:ext cx="390525" cy="19050"/>
              </a:xfrm>
              <a:custGeom>
                <a:avLst/>
                <a:gdLst>
                  <a:gd name="connsiteX0" fmla="*/ 0 w 390525"/>
                  <a:gd name="connsiteY0" fmla="*/ 0 h 19050"/>
                  <a:gd name="connsiteX1" fmla="*/ 391735 w 390525"/>
                  <a:gd name="connsiteY1" fmla="*/ 0 h 19050"/>
                  <a:gd name="connsiteX2" fmla="*/ 391735 w 390525"/>
                  <a:gd name="connsiteY2" fmla="*/ 26346 h 19050"/>
                  <a:gd name="connsiteX3" fmla="*/ 0 w 390525"/>
                  <a:gd name="connsiteY3" fmla="*/ 2634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19050">
                    <a:moveTo>
                      <a:pt x="0" y="0"/>
                    </a:moveTo>
                    <a:lnTo>
                      <a:pt x="391735" y="0"/>
                    </a:lnTo>
                    <a:lnTo>
                      <a:pt x="391735" y="26346"/>
                    </a:lnTo>
                    <a:lnTo>
                      <a:pt x="0" y="263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2DB38DF-6C59-4A4F-8798-5FA6BD938EFE}"/>
                  </a:ext>
                </a:extLst>
              </p:cNvPr>
              <p:cNvSpPr/>
              <p:nvPr/>
            </p:nvSpPr>
            <p:spPr>
              <a:xfrm>
                <a:off x="5794619" y="3326072"/>
                <a:ext cx="238125" cy="19050"/>
              </a:xfrm>
              <a:custGeom>
                <a:avLst/>
                <a:gdLst>
                  <a:gd name="connsiteX0" fmla="*/ 0 w 238125"/>
                  <a:gd name="connsiteY0" fmla="*/ 0 h 19050"/>
                  <a:gd name="connsiteX1" fmla="*/ 239468 w 238125"/>
                  <a:gd name="connsiteY1" fmla="*/ 0 h 19050"/>
                  <a:gd name="connsiteX2" fmla="*/ 239468 w 238125"/>
                  <a:gd name="connsiteY2" fmla="*/ 26346 h 19050"/>
                  <a:gd name="connsiteX3" fmla="*/ 0 w 238125"/>
                  <a:gd name="connsiteY3" fmla="*/ 2634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125" h="19050">
                    <a:moveTo>
                      <a:pt x="0" y="0"/>
                    </a:moveTo>
                    <a:lnTo>
                      <a:pt x="239468" y="0"/>
                    </a:lnTo>
                    <a:lnTo>
                      <a:pt x="239468" y="26346"/>
                    </a:lnTo>
                    <a:lnTo>
                      <a:pt x="0" y="263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1D2910D-AB4E-4A89-AA0B-D28F908D6E58}"/>
                  </a:ext>
                </a:extLst>
              </p:cNvPr>
              <p:cNvSpPr/>
              <p:nvPr/>
            </p:nvSpPr>
            <p:spPr>
              <a:xfrm>
                <a:off x="5794619" y="3381346"/>
                <a:ext cx="238125" cy="19050"/>
              </a:xfrm>
              <a:custGeom>
                <a:avLst/>
                <a:gdLst>
                  <a:gd name="connsiteX0" fmla="*/ 0 w 238125"/>
                  <a:gd name="connsiteY0" fmla="*/ 0 h 19050"/>
                  <a:gd name="connsiteX1" fmla="*/ 239468 w 238125"/>
                  <a:gd name="connsiteY1" fmla="*/ 0 h 19050"/>
                  <a:gd name="connsiteX2" fmla="*/ 239468 w 238125"/>
                  <a:gd name="connsiteY2" fmla="*/ 26346 h 19050"/>
                  <a:gd name="connsiteX3" fmla="*/ 0 w 238125"/>
                  <a:gd name="connsiteY3" fmla="*/ 2634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125" h="19050">
                    <a:moveTo>
                      <a:pt x="0" y="0"/>
                    </a:moveTo>
                    <a:lnTo>
                      <a:pt x="239468" y="0"/>
                    </a:lnTo>
                    <a:lnTo>
                      <a:pt x="239468" y="26346"/>
                    </a:lnTo>
                    <a:lnTo>
                      <a:pt x="0" y="263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9FD9D1F-1009-44C4-984D-A3CA12A0F571}"/>
                </a:ext>
              </a:extLst>
            </p:cNvPr>
            <p:cNvCxnSpPr/>
            <p:nvPr/>
          </p:nvCxnSpPr>
          <p:spPr>
            <a:xfrm>
              <a:off x="1036984" y="4197627"/>
              <a:ext cx="111318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2EF57EB-04A4-4B9C-A14F-B2E494560BBB}"/>
                </a:ext>
              </a:extLst>
            </p:cNvPr>
            <p:cNvSpPr txBox="1"/>
            <p:nvPr/>
          </p:nvSpPr>
          <p:spPr>
            <a:xfrm>
              <a:off x="768628" y="4201563"/>
              <a:ext cx="1649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80+ Reports</a:t>
              </a:r>
            </a:p>
          </p:txBody>
        </p:sp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1E58ED01-A4C8-4A5B-9FCA-755AA00C3605}"/>
              </a:ext>
            </a:extLst>
          </p:cNvPr>
          <p:cNvGrpSpPr/>
          <p:nvPr/>
        </p:nvGrpSpPr>
        <p:grpSpPr>
          <a:xfrm>
            <a:off x="0" y="5009530"/>
            <a:ext cx="3081130" cy="1343781"/>
            <a:chOff x="0" y="5009530"/>
            <a:chExt cx="3081130" cy="1343781"/>
          </a:xfrm>
        </p:grpSpPr>
        <p:grpSp>
          <p:nvGrpSpPr>
            <p:cNvPr id="1033" name="Graphic 1031">
              <a:extLst>
                <a:ext uri="{FF2B5EF4-FFF2-40B4-BE49-F238E27FC236}">
                  <a16:creationId xmlns:a16="http://schemas.microsoft.com/office/drawing/2014/main" id="{8C204A7A-D107-4AED-9ABE-5E81D3305773}"/>
                </a:ext>
              </a:extLst>
            </p:cNvPr>
            <p:cNvGrpSpPr/>
            <p:nvPr/>
          </p:nvGrpSpPr>
          <p:grpSpPr>
            <a:xfrm>
              <a:off x="1117325" y="5009530"/>
              <a:ext cx="952500" cy="1190625"/>
              <a:chOff x="5619750" y="2833687"/>
              <a:chExt cx="952500" cy="1190625"/>
            </a:xfrm>
            <a:solidFill>
              <a:schemeClr val="bg2"/>
            </a:solidFill>
          </p:grpSpPr>
          <p:sp>
            <p:nvSpPr>
              <p:cNvPr id="1034" name="Freeform: Shape 1033">
                <a:extLst>
                  <a:ext uri="{FF2B5EF4-FFF2-40B4-BE49-F238E27FC236}">
                    <a16:creationId xmlns:a16="http://schemas.microsoft.com/office/drawing/2014/main" id="{65AECB16-8F5F-471A-B98E-0173BC6FEB27}"/>
                  </a:ext>
                </a:extLst>
              </p:cNvPr>
              <p:cNvSpPr/>
              <p:nvPr/>
            </p:nvSpPr>
            <p:spPr>
              <a:xfrm>
                <a:off x="5795124" y="2868368"/>
                <a:ext cx="666750" cy="819150"/>
              </a:xfrm>
              <a:custGeom>
                <a:avLst/>
                <a:gdLst>
                  <a:gd name="connsiteX0" fmla="*/ 672789 w 666750"/>
                  <a:gd name="connsiteY0" fmla="*/ 217503 h 819150"/>
                  <a:gd name="connsiteX1" fmla="*/ 672436 w 666750"/>
                  <a:gd name="connsiteY1" fmla="*/ 214074 h 819150"/>
                  <a:gd name="connsiteX2" fmla="*/ 672313 w 666750"/>
                  <a:gd name="connsiteY2" fmla="*/ 213617 h 819150"/>
                  <a:gd name="connsiteX3" fmla="*/ 671446 w 666750"/>
                  <a:gd name="connsiteY3" fmla="*/ 210817 h 819150"/>
                  <a:gd name="connsiteX4" fmla="*/ 670998 w 666750"/>
                  <a:gd name="connsiteY4" fmla="*/ 209807 h 819150"/>
                  <a:gd name="connsiteX5" fmla="*/ 669855 w 666750"/>
                  <a:gd name="connsiteY5" fmla="*/ 207683 h 819150"/>
                  <a:gd name="connsiteX6" fmla="*/ 669293 w 666750"/>
                  <a:gd name="connsiteY6" fmla="*/ 206816 h 819150"/>
                  <a:gd name="connsiteX7" fmla="*/ 667160 w 666750"/>
                  <a:gd name="connsiteY7" fmla="*/ 204235 h 819150"/>
                  <a:gd name="connsiteX8" fmla="*/ 667150 w 666750"/>
                  <a:gd name="connsiteY8" fmla="*/ 204226 h 819150"/>
                  <a:gd name="connsiteX9" fmla="*/ 468620 w 666750"/>
                  <a:gd name="connsiteY9" fmla="*/ 5677 h 819150"/>
                  <a:gd name="connsiteX10" fmla="*/ 466030 w 666750"/>
                  <a:gd name="connsiteY10" fmla="*/ 3524 h 819150"/>
                  <a:gd name="connsiteX11" fmla="*/ 465172 w 666750"/>
                  <a:gd name="connsiteY11" fmla="*/ 2991 h 819150"/>
                  <a:gd name="connsiteX12" fmla="*/ 463039 w 666750"/>
                  <a:gd name="connsiteY12" fmla="*/ 1829 h 819150"/>
                  <a:gd name="connsiteX13" fmla="*/ 462048 w 666750"/>
                  <a:gd name="connsiteY13" fmla="*/ 1391 h 819150"/>
                  <a:gd name="connsiteX14" fmla="*/ 459162 w 666750"/>
                  <a:gd name="connsiteY14" fmla="*/ 495 h 819150"/>
                  <a:gd name="connsiteX15" fmla="*/ 458800 w 666750"/>
                  <a:gd name="connsiteY15" fmla="*/ 400 h 819150"/>
                  <a:gd name="connsiteX16" fmla="*/ 455324 w 666750"/>
                  <a:gd name="connsiteY16" fmla="*/ 48 h 819150"/>
                  <a:gd name="connsiteX17" fmla="*/ 454962 w 666750"/>
                  <a:gd name="connsiteY17" fmla="*/ 0 h 819150"/>
                  <a:gd name="connsiteX18" fmla="*/ 19307 w 666750"/>
                  <a:gd name="connsiteY18" fmla="*/ 0 h 819150"/>
                  <a:gd name="connsiteX19" fmla="*/ 0 w 666750"/>
                  <a:gd name="connsiteY19" fmla="*/ 19317 h 819150"/>
                  <a:gd name="connsiteX20" fmla="*/ 0 w 666750"/>
                  <a:gd name="connsiteY20" fmla="*/ 808730 h 819150"/>
                  <a:gd name="connsiteX21" fmla="*/ 19307 w 666750"/>
                  <a:gd name="connsiteY21" fmla="*/ 828037 h 819150"/>
                  <a:gd name="connsiteX22" fmla="*/ 653510 w 666750"/>
                  <a:gd name="connsiteY22" fmla="*/ 828037 h 819150"/>
                  <a:gd name="connsiteX23" fmla="*/ 672808 w 666750"/>
                  <a:gd name="connsiteY23" fmla="*/ 808730 h 819150"/>
                  <a:gd name="connsiteX24" fmla="*/ 672808 w 666750"/>
                  <a:gd name="connsiteY24" fmla="*/ 217884 h 819150"/>
                  <a:gd name="connsiteX25" fmla="*/ 672789 w 666750"/>
                  <a:gd name="connsiteY25" fmla="*/ 217503 h 819150"/>
                  <a:gd name="connsiteX26" fmla="*/ 634194 w 666750"/>
                  <a:gd name="connsiteY26" fmla="*/ 789422 h 819150"/>
                  <a:gd name="connsiteX27" fmla="*/ 38624 w 666750"/>
                  <a:gd name="connsiteY27" fmla="*/ 789422 h 819150"/>
                  <a:gd name="connsiteX28" fmla="*/ 38624 w 666750"/>
                  <a:gd name="connsiteY28" fmla="*/ 38643 h 819150"/>
                  <a:gd name="connsiteX29" fmla="*/ 435654 w 666750"/>
                  <a:gd name="connsiteY29" fmla="*/ 38643 h 819150"/>
                  <a:gd name="connsiteX30" fmla="*/ 435654 w 666750"/>
                  <a:gd name="connsiteY30" fmla="*/ 217884 h 819150"/>
                  <a:gd name="connsiteX31" fmla="*/ 454962 w 666750"/>
                  <a:gd name="connsiteY31" fmla="*/ 237182 h 819150"/>
                  <a:gd name="connsiteX32" fmla="*/ 634194 w 666750"/>
                  <a:gd name="connsiteY32" fmla="*/ 237182 h 819150"/>
                  <a:gd name="connsiteX33" fmla="*/ 634194 w 666750"/>
                  <a:gd name="connsiteY33" fmla="*/ 789422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66750" h="819150">
                    <a:moveTo>
                      <a:pt x="672789" y="217503"/>
                    </a:moveTo>
                    <a:cubicBezTo>
                      <a:pt x="672760" y="216341"/>
                      <a:pt x="672675" y="215198"/>
                      <a:pt x="672436" y="214074"/>
                    </a:cubicBezTo>
                    <a:cubicBezTo>
                      <a:pt x="672408" y="213912"/>
                      <a:pt x="672351" y="213779"/>
                      <a:pt x="672313" y="213617"/>
                    </a:cubicBezTo>
                    <a:cubicBezTo>
                      <a:pt x="672103" y="212665"/>
                      <a:pt x="671798" y="211731"/>
                      <a:pt x="671446" y="210817"/>
                    </a:cubicBezTo>
                    <a:cubicBezTo>
                      <a:pt x="671303" y="210474"/>
                      <a:pt x="671160" y="210131"/>
                      <a:pt x="670998" y="209807"/>
                    </a:cubicBezTo>
                    <a:cubicBezTo>
                      <a:pt x="670655" y="209074"/>
                      <a:pt x="670284" y="208378"/>
                      <a:pt x="669855" y="207683"/>
                    </a:cubicBezTo>
                    <a:cubicBezTo>
                      <a:pt x="669665" y="207397"/>
                      <a:pt x="669503" y="207093"/>
                      <a:pt x="669293" y="206816"/>
                    </a:cubicBezTo>
                    <a:cubicBezTo>
                      <a:pt x="668655" y="205911"/>
                      <a:pt x="667979" y="205035"/>
                      <a:pt x="667160" y="204235"/>
                    </a:cubicBezTo>
                    <a:lnTo>
                      <a:pt x="667150" y="204226"/>
                    </a:lnTo>
                    <a:lnTo>
                      <a:pt x="468620" y="5677"/>
                    </a:lnTo>
                    <a:cubicBezTo>
                      <a:pt x="467801" y="4867"/>
                      <a:pt x="466935" y="4172"/>
                      <a:pt x="466030" y="3524"/>
                    </a:cubicBezTo>
                    <a:cubicBezTo>
                      <a:pt x="465753" y="3334"/>
                      <a:pt x="465458" y="3181"/>
                      <a:pt x="465172" y="2991"/>
                    </a:cubicBezTo>
                    <a:cubicBezTo>
                      <a:pt x="464487" y="2562"/>
                      <a:pt x="463782" y="2162"/>
                      <a:pt x="463039" y="1829"/>
                    </a:cubicBezTo>
                    <a:cubicBezTo>
                      <a:pt x="462715" y="1676"/>
                      <a:pt x="462372" y="1534"/>
                      <a:pt x="462048" y="1391"/>
                    </a:cubicBezTo>
                    <a:cubicBezTo>
                      <a:pt x="461105" y="1019"/>
                      <a:pt x="460153" y="724"/>
                      <a:pt x="459162" y="495"/>
                    </a:cubicBezTo>
                    <a:cubicBezTo>
                      <a:pt x="459038" y="476"/>
                      <a:pt x="458934" y="419"/>
                      <a:pt x="458800" y="400"/>
                    </a:cubicBezTo>
                    <a:cubicBezTo>
                      <a:pt x="457657" y="171"/>
                      <a:pt x="456495" y="67"/>
                      <a:pt x="455324" y="48"/>
                    </a:cubicBezTo>
                    <a:cubicBezTo>
                      <a:pt x="455200" y="38"/>
                      <a:pt x="455095" y="0"/>
                      <a:pt x="454962" y="0"/>
                    </a:cubicBezTo>
                    <a:lnTo>
                      <a:pt x="19307" y="0"/>
                    </a:lnTo>
                    <a:cubicBezTo>
                      <a:pt x="8639" y="0"/>
                      <a:pt x="0" y="8649"/>
                      <a:pt x="0" y="19317"/>
                    </a:cubicBezTo>
                    <a:lnTo>
                      <a:pt x="0" y="808730"/>
                    </a:lnTo>
                    <a:cubicBezTo>
                      <a:pt x="0" y="819388"/>
                      <a:pt x="8639" y="828037"/>
                      <a:pt x="19307" y="828037"/>
                    </a:cubicBezTo>
                    <a:lnTo>
                      <a:pt x="653510" y="828037"/>
                    </a:lnTo>
                    <a:cubicBezTo>
                      <a:pt x="664169" y="828037"/>
                      <a:pt x="672808" y="819388"/>
                      <a:pt x="672808" y="808730"/>
                    </a:cubicBezTo>
                    <a:lnTo>
                      <a:pt x="672808" y="217884"/>
                    </a:lnTo>
                    <a:cubicBezTo>
                      <a:pt x="672817" y="217751"/>
                      <a:pt x="672789" y="217637"/>
                      <a:pt x="672789" y="217503"/>
                    </a:cubicBezTo>
                    <a:close/>
                    <a:moveTo>
                      <a:pt x="634194" y="789422"/>
                    </a:moveTo>
                    <a:lnTo>
                      <a:pt x="38624" y="789422"/>
                    </a:lnTo>
                    <a:lnTo>
                      <a:pt x="38624" y="38643"/>
                    </a:lnTo>
                    <a:lnTo>
                      <a:pt x="435654" y="38643"/>
                    </a:lnTo>
                    <a:lnTo>
                      <a:pt x="435654" y="217884"/>
                    </a:lnTo>
                    <a:cubicBezTo>
                      <a:pt x="435654" y="228543"/>
                      <a:pt x="444303" y="237182"/>
                      <a:pt x="454962" y="237182"/>
                    </a:cubicBezTo>
                    <a:lnTo>
                      <a:pt x="634194" y="237182"/>
                    </a:lnTo>
                    <a:lnTo>
                      <a:pt x="634194" y="7894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203AC3E3-C868-41C5-9D87-54796A0AB9B9}"/>
                  </a:ext>
                </a:extLst>
              </p:cNvPr>
              <p:cNvSpPr/>
              <p:nvPr/>
            </p:nvSpPr>
            <p:spPr>
              <a:xfrm>
                <a:off x="5913798" y="2992048"/>
                <a:ext cx="304800" cy="352425"/>
              </a:xfrm>
              <a:custGeom>
                <a:avLst/>
                <a:gdLst>
                  <a:gd name="connsiteX0" fmla="*/ 253344 w 304800"/>
                  <a:gd name="connsiteY0" fmla="*/ 156383 h 352425"/>
                  <a:gd name="connsiteX1" fmla="*/ 220702 w 304800"/>
                  <a:gd name="connsiteY1" fmla="*/ 171614 h 352425"/>
                  <a:gd name="connsiteX2" fmla="*/ 223207 w 304800"/>
                  <a:gd name="connsiteY2" fmla="*/ 67601 h 352425"/>
                  <a:gd name="connsiteX3" fmla="*/ 67606 w 304800"/>
                  <a:gd name="connsiteY3" fmla="*/ 11013 h 352425"/>
                  <a:gd name="connsiteX4" fmla="*/ 10999 w 304800"/>
                  <a:gd name="connsiteY4" fmla="*/ 166594 h 352425"/>
                  <a:gd name="connsiteX5" fmla="*/ 92295 w 304800"/>
                  <a:gd name="connsiteY5" fmla="*/ 231507 h 352425"/>
                  <a:gd name="connsiteX6" fmla="*/ 59653 w 304800"/>
                  <a:gd name="connsiteY6" fmla="*/ 246737 h 352425"/>
                  <a:gd name="connsiteX7" fmla="*/ 112793 w 304800"/>
                  <a:gd name="connsiteY7" fmla="*/ 360675 h 352425"/>
                  <a:gd name="connsiteX8" fmla="*/ 306493 w 304800"/>
                  <a:gd name="connsiteY8" fmla="*/ 270302 h 352425"/>
                  <a:gd name="connsiteX9" fmla="*/ 253344 w 304800"/>
                  <a:gd name="connsiteY9" fmla="*/ 156383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4800" h="352425">
                    <a:moveTo>
                      <a:pt x="253344" y="156383"/>
                    </a:moveTo>
                    <a:lnTo>
                      <a:pt x="220702" y="171614"/>
                    </a:lnTo>
                    <a:cubicBezTo>
                      <a:pt x="237113" y="140353"/>
                      <a:pt x="239275" y="102062"/>
                      <a:pt x="223207" y="67601"/>
                    </a:cubicBezTo>
                    <a:cubicBezTo>
                      <a:pt x="195870" y="9003"/>
                      <a:pt x="126195" y="-16334"/>
                      <a:pt x="67606" y="11013"/>
                    </a:cubicBezTo>
                    <a:cubicBezTo>
                      <a:pt x="9018" y="38340"/>
                      <a:pt x="-16328" y="108006"/>
                      <a:pt x="10999" y="166594"/>
                    </a:cubicBezTo>
                    <a:cubicBezTo>
                      <a:pt x="27078" y="201065"/>
                      <a:pt x="57805" y="224001"/>
                      <a:pt x="92295" y="231507"/>
                    </a:cubicBezTo>
                    <a:lnTo>
                      <a:pt x="59653" y="246737"/>
                    </a:lnTo>
                    <a:lnTo>
                      <a:pt x="112793" y="360675"/>
                    </a:lnTo>
                    <a:lnTo>
                      <a:pt x="306493" y="270302"/>
                    </a:lnTo>
                    <a:lnTo>
                      <a:pt x="253344" y="15638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49DB295B-0ABA-4B2F-9066-0A71CE2FA929}"/>
                  </a:ext>
                </a:extLst>
              </p:cNvPr>
              <p:cNvSpPr/>
              <p:nvPr/>
            </p:nvSpPr>
            <p:spPr>
              <a:xfrm>
                <a:off x="6077388" y="3295821"/>
                <a:ext cx="200025" cy="304800"/>
              </a:xfrm>
              <a:custGeom>
                <a:avLst/>
                <a:gdLst>
                  <a:gd name="connsiteX0" fmla="*/ 0 w 200025"/>
                  <a:gd name="connsiteY0" fmla="*/ 48387 h 304800"/>
                  <a:gd name="connsiteX1" fmla="*/ 125549 w 200025"/>
                  <a:gd name="connsiteY1" fmla="*/ 281988 h 304800"/>
                  <a:gd name="connsiteX2" fmla="*/ 181661 w 200025"/>
                  <a:gd name="connsiteY2" fmla="*/ 302419 h 304800"/>
                  <a:gd name="connsiteX3" fmla="*/ 202082 w 200025"/>
                  <a:gd name="connsiteY3" fmla="*/ 246288 h 304800"/>
                  <a:gd name="connsiteX4" fmla="*/ 103727 w 200025"/>
                  <a:gd name="connsiteY4" fmla="*/ 0 h 304800"/>
                  <a:gd name="connsiteX5" fmla="*/ 0 w 200025"/>
                  <a:gd name="connsiteY5" fmla="*/ 48387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25" h="304800">
                    <a:moveTo>
                      <a:pt x="0" y="48387"/>
                    </a:moveTo>
                    <a:lnTo>
                      <a:pt x="125549" y="281988"/>
                    </a:lnTo>
                    <a:cubicBezTo>
                      <a:pt x="135398" y="303124"/>
                      <a:pt x="160534" y="312277"/>
                      <a:pt x="181661" y="302419"/>
                    </a:cubicBezTo>
                    <a:cubicBezTo>
                      <a:pt x="202797" y="292560"/>
                      <a:pt x="211950" y="267424"/>
                      <a:pt x="202082" y="246288"/>
                    </a:cubicBezTo>
                    <a:lnTo>
                      <a:pt x="103727" y="0"/>
                    </a:lnTo>
                    <a:lnTo>
                      <a:pt x="0" y="4838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CFCA53D-1CAF-43B7-BDBC-CC903D54E014}"/>
                </a:ext>
              </a:extLst>
            </p:cNvPr>
            <p:cNvCxnSpPr/>
            <p:nvPr/>
          </p:nvCxnSpPr>
          <p:spPr>
            <a:xfrm>
              <a:off x="1036984" y="5980043"/>
              <a:ext cx="111318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D866E2B-F6F9-4CB8-BE78-E35678B7D11D}"/>
                </a:ext>
              </a:extLst>
            </p:cNvPr>
            <p:cNvSpPr txBox="1"/>
            <p:nvPr/>
          </p:nvSpPr>
          <p:spPr>
            <a:xfrm>
              <a:off x="0" y="5983979"/>
              <a:ext cx="3081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100+ Perpetrator Accounts*</a:t>
              </a:r>
            </a:p>
          </p:txBody>
        </p:sp>
      </p:grpSp>
      <p:sp>
        <p:nvSpPr>
          <p:cNvPr id="1040" name="TextBox 1039">
            <a:extLst>
              <a:ext uri="{FF2B5EF4-FFF2-40B4-BE49-F238E27FC236}">
                <a16:creationId xmlns:a16="http://schemas.microsoft.com/office/drawing/2014/main" id="{5658D07D-D32C-4323-9B4A-EEC2B00C031D}"/>
              </a:ext>
            </a:extLst>
          </p:cNvPr>
          <p:cNvSpPr txBox="1"/>
          <p:nvPr/>
        </p:nvSpPr>
        <p:spPr>
          <a:xfrm>
            <a:off x="9434225" y="6626170"/>
            <a:ext cx="27776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*Sourced from interview reports conducted with perpetrators</a:t>
            </a:r>
          </a:p>
        </p:txBody>
      </p:sp>
    </p:spTree>
    <p:extLst>
      <p:ext uri="{BB962C8B-B14F-4D97-AF65-F5344CB8AC3E}">
        <p14:creationId xmlns:p14="http://schemas.microsoft.com/office/powerpoint/2010/main" val="91404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700702C-3A5C-4F2F-89FD-D452CDDD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18083"/>
          </a:xfrm>
          <a:solidFill>
            <a:srgbClr val="EBF3FA"/>
          </a:solidFill>
          <a:ln w="19050">
            <a:solidFill>
              <a:srgbClr val="C8D8E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B90918"/>
                </a:solidFill>
                <a:latin typeface="Raleway"/>
              </a:rPr>
              <a:t>STAKEHOLDER PERSPECTIVES: SETTING THE NARRATIVE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AE142-0F7E-4AC8-BC4E-20CCF6EEC00B}"/>
              </a:ext>
            </a:extLst>
          </p:cNvPr>
          <p:cNvSpPr txBox="1"/>
          <p:nvPr/>
        </p:nvSpPr>
        <p:spPr>
          <a:xfrm>
            <a:off x="1550504" y="4681332"/>
            <a:ext cx="3478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"/>
              </a:rPr>
              <a:t>First girls develop friendship with boys. Then when differences occur, they level rape charges. Boys commit mistakes. Will they be hanged for rape?</a:t>
            </a:r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3ADF97EF-EC61-4858-819C-49D264B44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774" y="4224132"/>
            <a:ext cx="914400" cy="914400"/>
          </a:xfrm>
          <a:prstGeom prst="rect">
            <a:avLst/>
          </a:prstGeom>
        </p:spPr>
      </p:pic>
      <p:pic>
        <p:nvPicPr>
          <p:cNvPr id="10" name="Graphic 9" descr="Closed quotation mark">
            <a:extLst>
              <a:ext uri="{FF2B5EF4-FFF2-40B4-BE49-F238E27FC236}">
                <a16:creationId xmlns:a16="http://schemas.microsoft.com/office/drawing/2014/main" id="{F3B8C61E-EAD2-44DD-AAEB-BBDB37FB9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1146" y="5158385"/>
            <a:ext cx="914400" cy="9144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37A3B8-9B7D-4BFC-A89F-A83E24402C12}"/>
              </a:ext>
            </a:extLst>
          </p:cNvPr>
          <p:cNvCxnSpPr>
            <a:cxnSpLocks/>
          </p:cNvCxnSpPr>
          <p:nvPr/>
        </p:nvCxnSpPr>
        <p:spPr>
          <a:xfrm>
            <a:off x="1490870" y="5059017"/>
            <a:ext cx="0" cy="65598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3FAAB07-831E-48B1-8DD5-494E14F21A1D}"/>
              </a:ext>
            </a:extLst>
          </p:cNvPr>
          <p:cNvCxnSpPr>
            <a:cxnSpLocks/>
          </p:cNvCxnSpPr>
          <p:nvPr/>
        </p:nvCxnSpPr>
        <p:spPr>
          <a:xfrm>
            <a:off x="5052391" y="4605130"/>
            <a:ext cx="0" cy="65598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8991D7F-0898-4DE6-914D-E12E9BF98C2A}"/>
              </a:ext>
            </a:extLst>
          </p:cNvPr>
          <p:cNvCxnSpPr>
            <a:cxnSpLocks/>
          </p:cNvCxnSpPr>
          <p:nvPr/>
        </p:nvCxnSpPr>
        <p:spPr>
          <a:xfrm flipH="1">
            <a:off x="1822174" y="4588565"/>
            <a:ext cx="32335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D262C3-ADEF-45A6-ABB7-F9619DBC8A9D}"/>
              </a:ext>
            </a:extLst>
          </p:cNvPr>
          <p:cNvCxnSpPr>
            <a:cxnSpLocks/>
          </p:cNvCxnSpPr>
          <p:nvPr/>
        </p:nvCxnSpPr>
        <p:spPr>
          <a:xfrm flipH="1">
            <a:off x="1490871" y="5715000"/>
            <a:ext cx="33196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135F560-4B73-4AB3-834E-4B0167BA49C6}"/>
              </a:ext>
            </a:extLst>
          </p:cNvPr>
          <p:cNvSpPr txBox="1"/>
          <p:nvPr/>
        </p:nvSpPr>
        <p:spPr>
          <a:xfrm>
            <a:off x="7109765" y="4681332"/>
            <a:ext cx="3478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"/>
              </a:rPr>
              <a:t>A girl is far more responsible for rape than a boy. Boy and girl are not equal. Housework and housekeeping is for girls, not roaming in discos and bars at night.</a:t>
            </a:r>
          </a:p>
        </p:txBody>
      </p:sp>
      <p:pic>
        <p:nvPicPr>
          <p:cNvPr id="56" name="Graphic 55" descr="Open quotation mark">
            <a:extLst>
              <a:ext uri="{FF2B5EF4-FFF2-40B4-BE49-F238E27FC236}">
                <a16:creationId xmlns:a16="http://schemas.microsoft.com/office/drawing/2014/main" id="{46DA4FD8-9010-44F5-8B54-A3FCA633DE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7045" y="4227447"/>
            <a:ext cx="914400" cy="914400"/>
          </a:xfrm>
          <a:prstGeom prst="rect">
            <a:avLst/>
          </a:prstGeom>
        </p:spPr>
      </p:pic>
      <p:pic>
        <p:nvPicPr>
          <p:cNvPr id="58" name="Graphic 57" descr="Closed quotation mark">
            <a:extLst>
              <a:ext uri="{FF2B5EF4-FFF2-40B4-BE49-F238E27FC236}">
                <a16:creationId xmlns:a16="http://schemas.microsoft.com/office/drawing/2014/main" id="{1D2FA454-8647-4930-B6F6-088AC077C8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0417" y="5161700"/>
            <a:ext cx="914400" cy="914400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C481148-81E4-445D-B761-DE95A4088250}"/>
              </a:ext>
            </a:extLst>
          </p:cNvPr>
          <p:cNvCxnSpPr>
            <a:cxnSpLocks/>
          </p:cNvCxnSpPr>
          <p:nvPr/>
        </p:nvCxnSpPr>
        <p:spPr>
          <a:xfrm>
            <a:off x="7050141" y="5062332"/>
            <a:ext cx="0" cy="655983"/>
          </a:xfrm>
          <a:prstGeom prst="line">
            <a:avLst/>
          </a:prstGeom>
          <a:ln w="19050">
            <a:solidFill>
              <a:srgbClr val="8EAE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30A3BE8-A928-4584-BB4D-D09495BB9903}"/>
              </a:ext>
            </a:extLst>
          </p:cNvPr>
          <p:cNvCxnSpPr>
            <a:cxnSpLocks/>
          </p:cNvCxnSpPr>
          <p:nvPr/>
        </p:nvCxnSpPr>
        <p:spPr>
          <a:xfrm>
            <a:off x="10611662" y="4608445"/>
            <a:ext cx="0" cy="655983"/>
          </a:xfrm>
          <a:prstGeom prst="line">
            <a:avLst/>
          </a:prstGeom>
          <a:ln w="19050">
            <a:solidFill>
              <a:srgbClr val="8EAE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16E491C-508C-481D-8AB4-7CD5BEB9D204}"/>
              </a:ext>
            </a:extLst>
          </p:cNvPr>
          <p:cNvCxnSpPr>
            <a:cxnSpLocks/>
          </p:cNvCxnSpPr>
          <p:nvPr/>
        </p:nvCxnSpPr>
        <p:spPr>
          <a:xfrm flipH="1">
            <a:off x="7381445" y="4601819"/>
            <a:ext cx="3233533" cy="0"/>
          </a:xfrm>
          <a:prstGeom prst="line">
            <a:avLst/>
          </a:prstGeom>
          <a:ln w="19050">
            <a:solidFill>
              <a:srgbClr val="8EAE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C867C1F-E62D-4002-9E80-7DC1E6AF57F6}"/>
              </a:ext>
            </a:extLst>
          </p:cNvPr>
          <p:cNvCxnSpPr>
            <a:cxnSpLocks/>
          </p:cNvCxnSpPr>
          <p:nvPr/>
        </p:nvCxnSpPr>
        <p:spPr>
          <a:xfrm flipH="1">
            <a:off x="7050142" y="5718315"/>
            <a:ext cx="3319668" cy="0"/>
          </a:xfrm>
          <a:prstGeom prst="line">
            <a:avLst/>
          </a:prstGeom>
          <a:ln w="19050">
            <a:solidFill>
              <a:srgbClr val="8EAE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mulayam singh yadav boys will be boys">
            <a:extLst>
              <a:ext uri="{FF2B5EF4-FFF2-40B4-BE49-F238E27FC236}">
                <a16:creationId xmlns:a16="http://schemas.microsoft.com/office/drawing/2014/main" id="{77CE3C11-1B5E-4363-A5D1-22C6B16A0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69" y="1595830"/>
            <a:ext cx="3538321" cy="26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CB42B69-2CFD-43F7-A16C-DC4726E3C2FC}"/>
              </a:ext>
            </a:extLst>
          </p:cNvPr>
          <p:cNvSpPr txBox="1"/>
          <p:nvPr/>
        </p:nvSpPr>
        <p:spPr>
          <a:xfrm>
            <a:off x="1490869" y="5835721"/>
            <a:ext cx="35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Raleway"/>
              </a:rPr>
              <a:t>- Mulayam Singh Yadav</a:t>
            </a:r>
          </a:p>
          <a:p>
            <a:pPr algn="r"/>
            <a:r>
              <a:rPr lang="en-US" sz="1400" b="1" dirty="0">
                <a:latin typeface="Raleway"/>
              </a:rPr>
              <a:t>Politician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11F7B0-E055-4B8A-ABBA-3E47AA448590}"/>
              </a:ext>
            </a:extLst>
          </p:cNvPr>
          <p:cNvSpPr txBox="1"/>
          <p:nvPr/>
        </p:nvSpPr>
        <p:spPr>
          <a:xfrm>
            <a:off x="7071690" y="5837389"/>
            <a:ext cx="35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Tx/>
              <a:buChar char="-"/>
            </a:pPr>
            <a:r>
              <a:rPr lang="en-US" sz="1400" b="1" dirty="0">
                <a:latin typeface="Raleway"/>
              </a:rPr>
              <a:t>Mukesh Singh</a:t>
            </a:r>
          </a:p>
          <a:p>
            <a:pPr algn="r"/>
            <a:r>
              <a:rPr lang="en-US" sz="1400" b="1" dirty="0">
                <a:latin typeface="Raleway"/>
              </a:rPr>
              <a:t>Nirbhaya Rapist</a:t>
            </a:r>
          </a:p>
        </p:txBody>
      </p:sp>
      <p:pic>
        <p:nvPicPr>
          <p:cNvPr id="2050" name="Picture 2" descr="Image result for mukesh singh nirbhaya">
            <a:extLst>
              <a:ext uri="{FF2B5EF4-FFF2-40B4-BE49-F238E27FC236}">
                <a16:creationId xmlns:a16="http://schemas.microsoft.com/office/drawing/2014/main" id="{42113665-ABE7-4F2A-812E-1033B2660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" r="19272" b="26303"/>
          <a:stretch/>
        </p:blipFill>
        <p:spPr bwMode="auto">
          <a:xfrm>
            <a:off x="7050141" y="1592513"/>
            <a:ext cx="3538320" cy="261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>
            <a:extLst>
              <a:ext uri="{FF2B5EF4-FFF2-40B4-BE49-F238E27FC236}">
                <a16:creationId xmlns:a16="http://schemas.microsoft.com/office/drawing/2014/main" id="{8B31B4A2-63D9-482C-9F2F-6C5E12E2FE63}"/>
              </a:ext>
            </a:extLst>
          </p:cNvPr>
          <p:cNvSpPr txBox="1"/>
          <p:nvPr/>
        </p:nvSpPr>
        <p:spPr>
          <a:xfrm rot="21540000">
            <a:off x="6452480" y="1247268"/>
            <a:ext cx="3434205" cy="6319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23364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Fails to provide safe infrastructure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1D6442-E00E-4BA2-91BB-C662861FB37D}"/>
              </a:ext>
            </a:extLst>
          </p:cNvPr>
          <p:cNvGrpSpPr/>
          <p:nvPr/>
        </p:nvGrpSpPr>
        <p:grpSpPr>
          <a:xfrm>
            <a:off x="5579155" y="1343616"/>
            <a:ext cx="1005840" cy="1005840"/>
            <a:chOff x="5012376" y="1467818"/>
            <a:chExt cx="1005840" cy="100584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31D3D13-50EB-4F37-A321-06C9D4C74C6D}"/>
                </a:ext>
              </a:extLst>
            </p:cNvPr>
            <p:cNvSpPr/>
            <p:nvPr/>
          </p:nvSpPr>
          <p:spPr>
            <a:xfrm>
              <a:off x="5012376" y="1467818"/>
              <a:ext cx="1005840" cy="1005840"/>
            </a:xfrm>
            <a:prstGeom prst="ellipse">
              <a:avLst/>
            </a:prstGeom>
            <a:solidFill>
              <a:srgbClr val="EBF3FA"/>
            </a:solidFill>
            <a:ln w="19050">
              <a:solidFill>
                <a:srgbClr val="8EAE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leway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6173926-1C1A-46A2-89EA-D01AC963F5BF}"/>
                </a:ext>
              </a:extLst>
            </p:cNvPr>
            <p:cNvGrpSpPr/>
            <p:nvPr/>
          </p:nvGrpSpPr>
          <p:grpSpPr>
            <a:xfrm>
              <a:off x="5101504" y="1587371"/>
              <a:ext cx="827122" cy="847160"/>
              <a:chOff x="4552833" y="681531"/>
              <a:chExt cx="827122" cy="847160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47E8B8-3929-4481-A5CC-1AF6BE185499}"/>
                  </a:ext>
                </a:extLst>
              </p:cNvPr>
              <p:cNvSpPr txBox="1"/>
              <p:nvPr/>
            </p:nvSpPr>
            <p:spPr>
              <a:xfrm>
                <a:off x="4552833" y="1128581"/>
                <a:ext cx="8271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B90918"/>
                    </a:solidFill>
                    <a:latin typeface="Raleway"/>
                  </a:rPr>
                  <a:t>GIRLS</a:t>
                </a:r>
                <a:r>
                  <a:rPr lang="en-US" sz="1000" b="1" dirty="0">
                    <a:solidFill>
                      <a:srgbClr val="C00000"/>
                    </a:solidFill>
                    <a:latin typeface="Raleway"/>
                  </a:rPr>
                  <a:t>/</a:t>
                </a:r>
              </a:p>
              <a:p>
                <a:pPr algn="ctr"/>
                <a:r>
                  <a:rPr lang="en-US" sz="1000" b="1" dirty="0">
                    <a:solidFill>
                      <a:srgbClr val="C00000"/>
                    </a:solidFill>
                    <a:latin typeface="Raleway"/>
                  </a:rPr>
                  <a:t>WOMEN</a:t>
                </a:r>
              </a:p>
            </p:txBody>
          </p:sp>
          <p:pic>
            <p:nvPicPr>
              <p:cNvPr id="41" name="Graphic 40" descr="Woman">
                <a:extLst>
                  <a:ext uri="{FF2B5EF4-FFF2-40B4-BE49-F238E27FC236}">
                    <a16:creationId xmlns:a16="http://schemas.microsoft.com/office/drawing/2014/main" id="{18AD0932-29B4-4361-8CB5-712F1396F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738025" y="681531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B8580C-F5BC-4BDB-8A77-05044E9B5EF0}"/>
              </a:ext>
            </a:extLst>
          </p:cNvPr>
          <p:cNvGrpSpPr/>
          <p:nvPr/>
        </p:nvGrpSpPr>
        <p:grpSpPr>
          <a:xfrm>
            <a:off x="9399239" y="1343616"/>
            <a:ext cx="1128160" cy="1005840"/>
            <a:chOff x="6803399" y="304630"/>
            <a:chExt cx="1128160" cy="100584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8715A8C-F5A1-41EC-89CB-34AAEC855B65}"/>
                </a:ext>
              </a:extLst>
            </p:cNvPr>
            <p:cNvSpPr/>
            <p:nvPr/>
          </p:nvSpPr>
          <p:spPr>
            <a:xfrm>
              <a:off x="6848618" y="304630"/>
              <a:ext cx="1005840" cy="1005840"/>
            </a:xfrm>
            <a:prstGeom prst="ellipse">
              <a:avLst/>
            </a:prstGeom>
            <a:solidFill>
              <a:srgbClr val="EBF3FA"/>
            </a:solidFill>
            <a:ln w="19050">
              <a:solidFill>
                <a:srgbClr val="8EAE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leway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84C7C20-A428-4941-835F-9B7815241BDD}"/>
                </a:ext>
              </a:extLst>
            </p:cNvPr>
            <p:cNvSpPr txBox="1"/>
            <p:nvPr/>
          </p:nvSpPr>
          <p:spPr>
            <a:xfrm>
              <a:off x="6803399" y="913040"/>
              <a:ext cx="11281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C00000"/>
                  </a:solidFill>
                  <a:latin typeface="Raleway"/>
                </a:rPr>
                <a:t>GOVERNMENT</a:t>
              </a: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17DA6EBC-8115-461A-B6BF-F749A4506AB1}"/>
              </a:ext>
            </a:extLst>
          </p:cNvPr>
          <p:cNvSpPr/>
          <p:nvPr/>
        </p:nvSpPr>
        <p:spPr>
          <a:xfrm>
            <a:off x="7875484" y="3158096"/>
            <a:ext cx="1005840" cy="1005840"/>
          </a:xfrm>
          <a:prstGeom prst="ellipse">
            <a:avLst/>
          </a:prstGeom>
          <a:solidFill>
            <a:srgbClr val="EBF3FA"/>
          </a:solidFill>
          <a:ln w="19050">
            <a:solidFill>
              <a:srgbClr val="8EA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leway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060306-DE46-4DCD-9D2E-148132FFF6CB}"/>
              </a:ext>
            </a:extLst>
          </p:cNvPr>
          <p:cNvGrpSpPr/>
          <p:nvPr/>
        </p:nvGrpSpPr>
        <p:grpSpPr>
          <a:xfrm>
            <a:off x="1762434" y="5027594"/>
            <a:ext cx="1005840" cy="1005840"/>
            <a:chOff x="1762434" y="5027594"/>
            <a:chExt cx="1005840" cy="10058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EDB460E-96A1-4591-9409-A74D18FC0999}"/>
                </a:ext>
              </a:extLst>
            </p:cNvPr>
            <p:cNvGrpSpPr/>
            <p:nvPr/>
          </p:nvGrpSpPr>
          <p:grpSpPr>
            <a:xfrm>
              <a:off x="1762434" y="5027594"/>
              <a:ext cx="1005840" cy="1005840"/>
              <a:chOff x="7573619" y="3831377"/>
              <a:chExt cx="1005840" cy="100584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FF7D247-C1F7-46E0-949C-CB7C530455AD}"/>
                  </a:ext>
                </a:extLst>
              </p:cNvPr>
              <p:cNvSpPr/>
              <p:nvPr/>
            </p:nvSpPr>
            <p:spPr>
              <a:xfrm>
                <a:off x="7573619" y="3831377"/>
                <a:ext cx="1005840" cy="1005840"/>
              </a:xfrm>
              <a:prstGeom prst="ellipse">
                <a:avLst/>
              </a:prstGeom>
              <a:solidFill>
                <a:srgbClr val="EBF3FA"/>
              </a:solidFill>
              <a:ln w="19050">
                <a:solidFill>
                  <a:srgbClr val="8EAE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Raleway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BFFE98A-08C8-4250-8BD6-0CF26B80F9FD}"/>
                  </a:ext>
                </a:extLst>
              </p:cNvPr>
              <p:cNvSpPr/>
              <p:nvPr/>
            </p:nvSpPr>
            <p:spPr>
              <a:xfrm>
                <a:off x="7589323" y="4424954"/>
                <a:ext cx="9744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C81F1F"/>
                    </a:solidFill>
                    <a:latin typeface="Raleway"/>
                    <a:cs typeface="Aharoni" panose="02010803020104030203" pitchFamily="2" charset="-79"/>
                  </a:rPr>
                  <a:t>BOYS/</a:t>
                </a:r>
              </a:p>
              <a:p>
                <a:pPr algn="ctr"/>
                <a:r>
                  <a:rPr lang="en-US" sz="1000" b="1" dirty="0">
                    <a:solidFill>
                      <a:srgbClr val="C81F1F"/>
                    </a:solidFill>
                    <a:latin typeface="Raleway"/>
                    <a:cs typeface="Aharoni" panose="02010803020104030203" pitchFamily="2" charset="-79"/>
                  </a:rPr>
                  <a:t>MEN</a:t>
                </a:r>
              </a:p>
            </p:txBody>
          </p:sp>
        </p:grpSp>
        <p:pic>
          <p:nvPicPr>
            <p:cNvPr id="66" name="Graphic 65" descr="Man">
              <a:extLst>
                <a:ext uri="{FF2B5EF4-FFF2-40B4-BE49-F238E27FC236}">
                  <a16:creationId xmlns:a16="http://schemas.microsoft.com/office/drawing/2014/main" id="{316B3D51-883B-4906-B522-BC8900966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49243" y="5159892"/>
              <a:ext cx="458468" cy="457200"/>
            </a:xfrm>
            <a:prstGeom prst="rect">
              <a:avLst/>
            </a:prstGeom>
          </p:spPr>
        </p:pic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CB4594CC-D1A7-41FF-AD13-76078F9EC5DC}"/>
              </a:ext>
            </a:extLst>
          </p:cNvPr>
          <p:cNvSpPr/>
          <p:nvPr/>
        </p:nvSpPr>
        <p:spPr>
          <a:xfrm>
            <a:off x="9401137" y="5054731"/>
            <a:ext cx="1005840" cy="1005840"/>
          </a:xfrm>
          <a:prstGeom prst="ellipse">
            <a:avLst/>
          </a:prstGeom>
          <a:solidFill>
            <a:srgbClr val="EBF3FA"/>
          </a:solidFill>
          <a:ln w="19050">
            <a:solidFill>
              <a:srgbClr val="8EA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leway"/>
            </a:endParaRP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76D51094-BF23-43CA-8B5E-A16F8D275B45}"/>
              </a:ext>
            </a:extLst>
          </p:cNvPr>
          <p:cNvCxnSpPr>
            <a:cxnSpLocks/>
            <a:stCxn id="43" idx="1"/>
            <a:endCxn id="34" idx="0"/>
          </p:cNvCxnSpPr>
          <p:nvPr/>
        </p:nvCxnSpPr>
        <p:spPr>
          <a:xfrm rot="16200000" flipV="1">
            <a:off x="3925975" y="-309564"/>
            <a:ext cx="147303" cy="3453662"/>
          </a:xfrm>
          <a:prstGeom prst="curvedConnector3">
            <a:avLst>
              <a:gd name="adj1" fmla="val 255190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Curved 103">
            <a:extLst>
              <a:ext uri="{FF2B5EF4-FFF2-40B4-BE49-F238E27FC236}">
                <a16:creationId xmlns:a16="http://schemas.microsoft.com/office/drawing/2014/main" id="{D93B84A8-5469-42D4-9164-91C64E8D1DEC}"/>
              </a:ext>
            </a:extLst>
          </p:cNvPr>
          <p:cNvCxnSpPr>
            <a:cxnSpLocks/>
            <a:stCxn id="48" idx="0"/>
            <a:endCxn id="43" idx="7"/>
          </p:cNvCxnSpPr>
          <p:nvPr/>
        </p:nvCxnSpPr>
        <p:spPr>
          <a:xfrm rot="16200000" flipH="1" flipV="1">
            <a:off x="8118885" y="-337576"/>
            <a:ext cx="147302" cy="3509685"/>
          </a:xfrm>
          <a:prstGeom prst="curvedConnector3">
            <a:avLst>
              <a:gd name="adj1" fmla="val -155191"/>
            </a:avLst>
          </a:prstGeom>
          <a:ln w="19050">
            <a:solidFill>
              <a:srgbClr val="C81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Curved 112">
            <a:extLst>
              <a:ext uri="{FF2B5EF4-FFF2-40B4-BE49-F238E27FC236}">
                <a16:creationId xmlns:a16="http://schemas.microsoft.com/office/drawing/2014/main" id="{B949E099-B8D2-42F2-BDA4-35E06CC47568}"/>
              </a:ext>
            </a:extLst>
          </p:cNvPr>
          <p:cNvCxnSpPr>
            <a:cxnSpLocks/>
            <a:stCxn id="79" idx="4"/>
            <a:endCxn id="72" idx="4"/>
          </p:cNvCxnSpPr>
          <p:nvPr/>
        </p:nvCxnSpPr>
        <p:spPr>
          <a:xfrm rot="5400000" flipH="1">
            <a:off x="6071137" y="2227652"/>
            <a:ext cx="27137" cy="7638703"/>
          </a:xfrm>
          <a:prstGeom prst="curvedConnector3">
            <a:avLst>
              <a:gd name="adj1" fmla="val -842392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or: Curved 114">
            <a:extLst>
              <a:ext uri="{FF2B5EF4-FFF2-40B4-BE49-F238E27FC236}">
                <a16:creationId xmlns:a16="http://schemas.microsoft.com/office/drawing/2014/main" id="{F3ECF2FB-7692-403D-B797-18C014BB507E}"/>
              </a:ext>
            </a:extLst>
          </p:cNvPr>
          <p:cNvCxnSpPr>
            <a:cxnSpLocks/>
            <a:stCxn id="48" idx="6"/>
            <a:endCxn id="79" idx="6"/>
          </p:cNvCxnSpPr>
          <p:nvPr/>
        </p:nvCxnSpPr>
        <p:spPr>
          <a:xfrm flipH="1">
            <a:off x="10406977" y="1846536"/>
            <a:ext cx="43321" cy="3711115"/>
          </a:xfrm>
          <a:prstGeom prst="curvedConnector3">
            <a:avLst>
              <a:gd name="adj1" fmla="val -527689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E1A89CED-7640-4D79-ABF7-71CC451E61BC}"/>
              </a:ext>
            </a:extLst>
          </p:cNvPr>
          <p:cNvSpPr txBox="1"/>
          <p:nvPr/>
        </p:nvSpPr>
        <p:spPr>
          <a:xfrm rot="5400000">
            <a:off x="9140876" y="3503070"/>
            <a:ext cx="2626665" cy="20304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r"/>
            <a:r>
              <a:rPr lang="en-US" sz="1000" dirty="0">
                <a:latin typeface="Raleway"/>
              </a:rPr>
              <a:t>Sets outdated &amp; inadequate curriculum</a:t>
            </a:r>
          </a:p>
        </p:txBody>
      </p:sp>
      <p:pic>
        <p:nvPicPr>
          <p:cNvPr id="98" name="Graphic 97" descr="Bank">
            <a:extLst>
              <a:ext uri="{FF2B5EF4-FFF2-40B4-BE49-F238E27FC236}">
                <a16:creationId xmlns:a16="http://schemas.microsoft.com/office/drawing/2014/main" id="{A8EEB358-BF31-3145-BD2D-89775C845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18778" y="1484189"/>
            <a:ext cx="457200" cy="457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E8403D0-DC42-4B81-9DDD-02D7C089CC5A}"/>
              </a:ext>
            </a:extLst>
          </p:cNvPr>
          <p:cNvGrpSpPr/>
          <p:nvPr/>
        </p:nvGrpSpPr>
        <p:grpSpPr>
          <a:xfrm>
            <a:off x="8064970" y="3311112"/>
            <a:ext cx="626868" cy="699808"/>
            <a:chOff x="8086236" y="2680650"/>
            <a:chExt cx="626868" cy="69980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A18BD37-0AAB-4605-BD3C-F269387DC0B4}"/>
                </a:ext>
              </a:extLst>
            </p:cNvPr>
            <p:cNvSpPr txBox="1"/>
            <p:nvPr/>
          </p:nvSpPr>
          <p:spPr>
            <a:xfrm>
              <a:off x="8086236" y="3134237"/>
              <a:ext cx="6268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C00000"/>
                  </a:solidFill>
                  <a:latin typeface="Raleway"/>
                </a:rPr>
                <a:t>MEDIA</a:t>
              </a:r>
            </a:p>
          </p:txBody>
        </p:sp>
        <p:pic>
          <p:nvPicPr>
            <p:cNvPr id="102" name="Google Shape;107;p13" descr="Clapper board">
              <a:extLst>
                <a:ext uri="{FF2B5EF4-FFF2-40B4-BE49-F238E27FC236}">
                  <a16:creationId xmlns:a16="http://schemas.microsoft.com/office/drawing/2014/main" id="{C34E8D7A-194A-6A4C-AE37-5D5EC9416D5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193916" y="2680650"/>
              <a:ext cx="411508" cy="45588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0" name="Connector: Curved 112">
            <a:extLst>
              <a:ext uri="{FF2B5EF4-FFF2-40B4-BE49-F238E27FC236}">
                <a16:creationId xmlns:a16="http://schemas.microsoft.com/office/drawing/2014/main" id="{04A90B1A-A5DF-104C-9974-FFC002D9EFD1}"/>
              </a:ext>
            </a:extLst>
          </p:cNvPr>
          <p:cNvCxnSpPr>
            <a:cxnSpLocks/>
            <a:stCxn id="58" idx="4"/>
            <a:endCxn id="72" idx="6"/>
          </p:cNvCxnSpPr>
          <p:nvPr/>
        </p:nvCxnSpPr>
        <p:spPr>
          <a:xfrm rot="5400000">
            <a:off x="4890050" y="2042160"/>
            <a:ext cx="1366578" cy="5610130"/>
          </a:xfrm>
          <a:prstGeom prst="curved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or: Curved 112">
            <a:extLst>
              <a:ext uri="{FF2B5EF4-FFF2-40B4-BE49-F238E27FC236}">
                <a16:creationId xmlns:a16="http://schemas.microsoft.com/office/drawing/2014/main" id="{0E75101D-A6E6-A848-B33A-EB6FAF803661}"/>
              </a:ext>
            </a:extLst>
          </p:cNvPr>
          <p:cNvCxnSpPr>
            <a:cxnSpLocks/>
            <a:stCxn id="67" idx="4"/>
            <a:endCxn id="79" idx="2"/>
          </p:cNvCxnSpPr>
          <p:nvPr/>
        </p:nvCxnSpPr>
        <p:spPr>
          <a:xfrm rot="16200000" flipH="1">
            <a:off x="6133801" y="2290314"/>
            <a:ext cx="1389215" cy="5145457"/>
          </a:xfrm>
          <a:prstGeom prst="curved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or: Curved 6">
            <a:extLst>
              <a:ext uri="{FF2B5EF4-FFF2-40B4-BE49-F238E27FC236}">
                <a16:creationId xmlns:a16="http://schemas.microsoft.com/office/drawing/2014/main" id="{AAC45E48-54A4-9E4B-9B64-5CD882E6CA2E}"/>
              </a:ext>
            </a:extLst>
          </p:cNvPr>
          <p:cNvCxnSpPr>
            <a:cxnSpLocks/>
            <a:stCxn id="72" idx="2"/>
            <a:endCxn id="34" idx="2"/>
          </p:cNvCxnSpPr>
          <p:nvPr/>
        </p:nvCxnSpPr>
        <p:spPr>
          <a:xfrm rot="10800000" flipH="1">
            <a:off x="1762433" y="1846536"/>
            <a:ext cx="7441" cy="3683979"/>
          </a:xfrm>
          <a:prstGeom prst="curvedConnector3">
            <a:avLst>
              <a:gd name="adj1" fmla="val -3072168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Curved 6">
            <a:extLst>
              <a:ext uri="{FF2B5EF4-FFF2-40B4-BE49-F238E27FC236}">
                <a16:creationId xmlns:a16="http://schemas.microsoft.com/office/drawing/2014/main" id="{794969CF-7C91-9648-9BF0-5F31E9B0B422}"/>
              </a:ext>
            </a:extLst>
          </p:cNvPr>
          <p:cNvCxnSpPr>
            <a:cxnSpLocks/>
            <a:stCxn id="67" idx="6"/>
            <a:endCxn id="43" idx="4"/>
          </p:cNvCxnSpPr>
          <p:nvPr/>
        </p:nvCxnSpPr>
        <p:spPr>
          <a:xfrm flipV="1">
            <a:off x="4758600" y="2349456"/>
            <a:ext cx="1323475" cy="1316060"/>
          </a:xfrm>
          <a:prstGeom prst="curved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Curved 6">
            <a:extLst>
              <a:ext uri="{FF2B5EF4-FFF2-40B4-BE49-F238E27FC236}">
                <a16:creationId xmlns:a16="http://schemas.microsoft.com/office/drawing/2014/main" id="{F27B6209-0E6F-954F-9B26-F6DBC068C424}"/>
              </a:ext>
            </a:extLst>
          </p:cNvPr>
          <p:cNvCxnSpPr>
            <a:cxnSpLocks/>
            <a:stCxn id="58" idx="2"/>
            <a:endCxn id="43" idx="4"/>
          </p:cNvCxnSpPr>
          <p:nvPr/>
        </p:nvCxnSpPr>
        <p:spPr>
          <a:xfrm rot="10800000">
            <a:off x="6082076" y="2349456"/>
            <a:ext cx="1793409" cy="1311560"/>
          </a:xfrm>
          <a:prstGeom prst="curved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or: Curved 112">
            <a:extLst>
              <a:ext uri="{FF2B5EF4-FFF2-40B4-BE49-F238E27FC236}">
                <a16:creationId xmlns:a16="http://schemas.microsoft.com/office/drawing/2014/main" id="{00C0BD96-9B46-7945-9673-BA88365C371D}"/>
              </a:ext>
            </a:extLst>
          </p:cNvPr>
          <p:cNvCxnSpPr>
            <a:cxnSpLocks/>
            <a:stCxn id="79" idx="7"/>
            <a:endCxn id="43" idx="6"/>
          </p:cNvCxnSpPr>
          <p:nvPr/>
        </p:nvCxnSpPr>
        <p:spPr>
          <a:xfrm rot="16200000" flipV="1">
            <a:off x="6744587" y="1686945"/>
            <a:ext cx="3355497" cy="3674680"/>
          </a:xfrm>
          <a:prstGeom prst="curved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CFD1F58B-8A03-458D-A002-6C3AB22236E6}"/>
              </a:ext>
            </a:extLst>
          </p:cNvPr>
          <p:cNvGrpSpPr/>
          <p:nvPr/>
        </p:nvGrpSpPr>
        <p:grpSpPr>
          <a:xfrm>
            <a:off x="9476392" y="5225382"/>
            <a:ext cx="855330" cy="664538"/>
            <a:chOff x="9310924" y="4573184"/>
            <a:chExt cx="855330" cy="664538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7910FEE-D2CD-4E98-B1D2-BD2F4F986157}"/>
                </a:ext>
              </a:extLst>
            </p:cNvPr>
            <p:cNvSpPr txBox="1"/>
            <p:nvPr/>
          </p:nvSpPr>
          <p:spPr>
            <a:xfrm>
              <a:off x="9310924" y="4991501"/>
              <a:ext cx="8553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C00000"/>
                  </a:solidFill>
                  <a:latin typeface="Raleway"/>
                </a:rPr>
                <a:t>TEACHERS</a:t>
              </a:r>
            </a:p>
          </p:txBody>
        </p:sp>
        <p:pic>
          <p:nvPicPr>
            <p:cNvPr id="144" name="Google Shape;94;p13" descr="Teacher">
              <a:extLst>
                <a:ext uri="{FF2B5EF4-FFF2-40B4-BE49-F238E27FC236}">
                  <a16:creationId xmlns:a16="http://schemas.microsoft.com/office/drawing/2014/main" id="{089D54AC-F237-444F-BA23-C33F361A2C6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509989" y="4573184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96B34394-A767-5A4F-A941-B6653636742E}"/>
              </a:ext>
            </a:extLst>
          </p:cNvPr>
          <p:cNvSpPr txBox="1"/>
          <p:nvPr/>
        </p:nvSpPr>
        <p:spPr>
          <a:xfrm rot="120000">
            <a:off x="2392343" y="1254555"/>
            <a:ext cx="3486883" cy="7104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191656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Join society conditioned to feel inferior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8D5E1E17-D536-304C-B340-22384416FF5D}"/>
              </a:ext>
            </a:extLst>
          </p:cNvPr>
          <p:cNvSpPr txBox="1"/>
          <p:nvPr/>
        </p:nvSpPr>
        <p:spPr>
          <a:xfrm rot="16200000">
            <a:off x="131275" y="3587369"/>
            <a:ext cx="3465055" cy="40554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42432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Join society conditioned to feel superior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BD51A62-1147-964F-8817-E831E2D04FFA}"/>
              </a:ext>
            </a:extLst>
          </p:cNvPr>
          <p:cNvSpPr txBox="1"/>
          <p:nvPr/>
        </p:nvSpPr>
        <p:spPr>
          <a:xfrm rot="1800000">
            <a:off x="6351354" y="2223030"/>
            <a:ext cx="3590660" cy="12812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60772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Reinforce stereotypes through  differential treatment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CA887E8-31C1-144C-A991-4019C003CF5C}"/>
              </a:ext>
            </a:extLst>
          </p:cNvPr>
          <p:cNvSpPr txBox="1"/>
          <p:nvPr/>
        </p:nvSpPr>
        <p:spPr>
          <a:xfrm>
            <a:off x="3632422" y="5914659"/>
            <a:ext cx="4901735" cy="28865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584249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Do not teach gender sensitization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74606654-705F-2F40-B78C-CCC29D2D86F1}"/>
              </a:ext>
            </a:extLst>
          </p:cNvPr>
          <p:cNvSpPr txBox="1"/>
          <p:nvPr/>
        </p:nvSpPr>
        <p:spPr>
          <a:xfrm rot="2040000">
            <a:off x="5993456" y="583857"/>
            <a:ext cx="3355206" cy="294118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584249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Normalizes objectification on screen 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0EF665F-CAB5-8441-B097-202E32CEC4C7}"/>
              </a:ext>
            </a:extLst>
          </p:cNvPr>
          <p:cNvSpPr txBox="1"/>
          <p:nvPr/>
        </p:nvSpPr>
        <p:spPr>
          <a:xfrm rot="18780000">
            <a:off x="4401791" y="2340226"/>
            <a:ext cx="1750485" cy="98923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584249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Ascribe traditional roles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79B6E56D-495D-9B46-8DA0-F65917AA8EFE}"/>
              </a:ext>
            </a:extLst>
          </p:cNvPr>
          <p:cNvSpPr txBox="1"/>
          <p:nvPr/>
        </p:nvSpPr>
        <p:spPr>
          <a:xfrm rot="21296857">
            <a:off x="2685081" y="4986933"/>
            <a:ext cx="3318365" cy="38698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584249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Promotes voyeurism &amp; stalking through films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B2B0B4A-7009-8F4F-8611-25D6A1361C8F}"/>
              </a:ext>
            </a:extLst>
          </p:cNvPr>
          <p:cNvSpPr txBox="1"/>
          <p:nvPr/>
        </p:nvSpPr>
        <p:spPr>
          <a:xfrm rot="18524758">
            <a:off x="2292692" y="3678431"/>
            <a:ext cx="2785249" cy="263560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Elevate status at home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32BE19B-A3A1-F143-A1D7-F6AF6C06BD1C}"/>
              </a:ext>
            </a:extLst>
          </p:cNvPr>
          <p:cNvSpPr txBox="1"/>
          <p:nvPr/>
        </p:nvSpPr>
        <p:spPr>
          <a:xfrm rot="420358">
            <a:off x="5193283" y="4686814"/>
            <a:ext cx="4899376" cy="65933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584249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Prevent from providing  education on sex and equality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3E416B-DD3E-4C05-8039-AEA04799E250}"/>
              </a:ext>
            </a:extLst>
          </p:cNvPr>
          <p:cNvGrpSpPr/>
          <p:nvPr/>
        </p:nvGrpSpPr>
        <p:grpSpPr>
          <a:xfrm>
            <a:off x="1769875" y="1088963"/>
            <a:ext cx="3101093" cy="3079473"/>
            <a:chOff x="1769875" y="1088963"/>
            <a:chExt cx="3101093" cy="307947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8E34AF3-F59E-46DB-81CE-1C88A5B4CFD7}"/>
                </a:ext>
              </a:extLst>
            </p:cNvPr>
            <p:cNvGrpSpPr/>
            <p:nvPr/>
          </p:nvGrpSpPr>
          <p:grpSpPr>
            <a:xfrm>
              <a:off x="1769875" y="1343615"/>
              <a:ext cx="1005840" cy="1005840"/>
              <a:chOff x="2080567" y="2451680"/>
              <a:chExt cx="1005840" cy="100584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F3116B2-34FF-48EA-A56F-9095FEE16F32}"/>
                  </a:ext>
                </a:extLst>
              </p:cNvPr>
              <p:cNvSpPr/>
              <p:nvPr/>
            </p:nvSpPr>
            <p:spPr>
              <a:xfrm>
                <a:off x="2080567" y="2451680"/>
                <a:ext cx="1005840" cy="1005840"/>
              </a:xfrm>
              <a:prstGeom prst="ellipse">
                <a:avLst/>
              </a:prstGeom>
              <a:solidFill>
                <a:srgbClr val="EBF3FA"/>
              </a:solidFill>
              <a:ln w="19050">
                <a:solidFill>
                  <a:srgbClr val="8EAE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Raleway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BA7AB4B-6374-4B6C-8059-46144D7C7665}"/>
                  </a:ext>
                </a:extLst>
              </p:cNvPr>
              <p:cNvGrpSpPr/>
              <p:nvPr/>
            </p:nvGrpSpPr>
            <p:grpSpPr>
              <a:xfrm>
                <a:off x="2193377" y="2590294"/>
                <a:ext cx="780221" cy="728612"/>
                <a:chOff x="2692675" y="2265442"/>
                <a:chExt cx="780221" cy="728612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B36CA7C-DED5-48AF-BD72-3E6F284DF06E}"/>
                    </a:ext>
                  </a:extLst>
                </p:cNvPr>
                <p:cNvSpPr txBox="1"/>
                <p:nvPr/>
              </p:nvSpPr>
              <p:spPr>
                <a:xfrm>
                  <a:off x="2692675" y="2747833"/>
                  <a:ext cx="78022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solidFill>
                        <a:srgbClr val="C00000"/>
                      </a:solidFill>
                      <a:latin typeface="Raleway"/>
                      <a:cs typeface="Aharoni" panose="02010803020104030203" pitchFamily="2" charset="-79"/>
                    </a:rPr>
                    <a:t>SOCIETY</a:t>
                  </a:r>
                </a:p>
              </p:txBody>
            </p:sp>
            <p:pic>
              <p:nvPicPr>
                <p:cNvPr id="37" name="Graphic 36" descr="Users">
                  <a:extLst>
                    <a:ext uri="{FF2B5EF4-FFF2-40B4-BE49-F238E27FC236}">
                      <a16:creationId xmlns:a16="http://schemas.microsoft.com/office/drawing/2014/main" id="{ADC0A565-C236-48DE-A620-A867E962EA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4185" y="2265442"/>
                  <a:ext cx="457200" cy="45720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18" name="Connector: Curved 6">
              <a:extLst>
                <a:ext uri="{FF2B5EF4-FFF2-40B4-BE49-F238E27FC236}">
                  <a16:creationId xmlns:a16="http://schemas.microsoft.com/office/drawing/2014/main" id="{66365468-6EF6-0546-AB31-72C068DAE45F}"/>
                </a:ext>
              </a:extLst>
            </p:cNvPr>
            <p:cNvCxnSpPr>
              <a:cxnSpLocks/>
              <a:stCxn id="34" idx="4"/>
              <a:endCxn id="67" idx="2"/>
            </p:cNvCxnSpPr>
            <p:nvPr/>
          </p:nvCxnSpPr>
          <p:spPr>
            <a:xfrm rot="16200000" flipH="1">
              <a:off x="2354747" y="2267502"/>
              <a:ext cx="1316061" cy="1479965"/>
            </a:xfrm>
            <a:prstGeom prst="curvedConnector2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8E3B66CE-5411-414F-807E-D14BBF3BEAB8}"/>
                </a:ext>
              </a:extLst>
            </p:cNvPr>
            <p:cNvSpPr txBox="1"/>
            <p:nvPr/>
          </p:nvSpPr>
          <p:spPr>
            <a:xfrm rot="2520000">
              <a:off x="2323759" y="1088963"/>
              <a:ext cx="2547209" cy="2439036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114529"/>
                </a:avLst>
              </a:prstTxWarp>
              <a:spAutoFit/>
            </a:bodyPr>
            <a:lstStyle/>
            <a:p>
              <a:pPr algn="ctr"/>
              <a:r>
                <a:rPr lang="en-US" sz="1000" dirty="0">
                  <a:latin typeface="Raleway"/>
                </a:rPr>
                <a:t>Sets behavioral norms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D953BDB-2275-4E51-9586-865BDAF71DB5}"/>
                </a:ext>
              </a:extLst>
            </p:cNvPr>
            <p:cNvGrpSpPr/>
            <p:nvPr/>
          </p:nvGrpSpPr>
          <p:grpSpPr>
            <a:xfrm>
              <a:off x="3752760" y="3162596"/>
              <a:ext cx="1005840" cy="1005840"/>
              <a:chOff x="3752760" y="3162596"/>
              <a:chExt cx="1005840" cy="100584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3BC25F5-75FF-409F-8F1B-3EA5C6F27757}"/>
                  </a:ext>
                </a:extLst>
              </p:cNvPr>
              <p:cNvSpPr/>
              <p:nvPr/>
            </p:nvSpPr>
            <p:spPr>
              <a:xfrm>
                <a:off x="3752760" y="3162596"/>
                <a:ext cx="1005840" cy="1005840"/>
              </a:xfrm>
              <a:prstGeom prst="ellipse">
                <a:avLst/>
              </a:prstGeom>
              <a:solidFill>
                <a:srgbClr val="EBF3FA"/>
              </a:solidFill>
              <a:ln w="19050">
                <a:solidFill>
                  <a:srgbClr val="8EAE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Raleway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E1C8A82-54AB-4369-B7BC-5666CC372BDE}"/>
                  </a:ext>
                </a:extLst>
              </p:cNvPr>
              <p:cNvGrpSpPr/>
              <p:nvPr/>
            </p:nvGrpSpPr>
            <p:grpSpPr>
              <a:xfrm>
                <a:off x="3752760" y="3332939"/>
                <a:ext cx="1005840" cy="686552"/>
                <a:chOff x="3767120" y="2631563"/>
                <a:chExt cx="1005840" cy="686552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8307ABCF-B957-4D82-98C2-25FF1FE72085}"/>
                    </a:ext>
                  </a:extLst>
                </p:cNvPr>
                <p:cNvSpPr txBox="1"/>
                <p:nvPr/>
              </p:nvSpPr>
              <p:spPr>
                <a:xfrm>
                  <a:off x="3767120" y="3071894"/>
                  <a:ext cx="100584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solidFill>
                        <a:srgbClr val="C00000"/>
                      </a:solidFill>
                      <a:latin typeface="Raleway"/>
                    </a:rPr>
                    <a:t>PARENTS</a:t>
                  </a:r>
                </a:p>
              </p:txBody>
            </p:sp>
            <p:pic>
              <p:nvPicPr>
                <p:cNvPr id="100" name="Graphic 99" descr="Family with two children">
                  <a:extLst>
                    <a:ext uri="{FF2B5EF4-FFF2-40B4-BE49-F238E27FC236}">
                      <a16:creationId xmlns:a16="http://schemas.microsoft.com/office/drawing/2014/main" id="{6F684420-2DCD-AF42-8C8C-B16EFF20D3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7233" y="2631563"/>
                  <a:ext cx="457200" cy="457200"/>
                </a:xfrm>
                <a:prstGeom prst="rect">
                  <a:avLst/>
                </a:prstGeom>
              </p:spPr>
            </p:pic>
          </p:grpSp>
        </p:grpSp>
      </p:grp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42C53D28-6D40-4A40-851A-1EA82EAA3AD9}"/>
              </a:ext>
            </a:extLst>
          </p:cNvPr>
          <p:cNvCxnSpPr>
            <a:cxnSpLocks/>
          </p:cNvCxnSpPr>
          <p:nvPr/>
        </p:nvCxnSpPr>
        <p:spPr>
          <a:xfrm flipH="1">
            <a:off x="2405049" y="3672973"/>
            <a:ext cx="1362078" cy="1347165"/>
          </a:xfrm>
          <a:prstGeom prst="curvedConnector2">
            <a:avLst/>
          </a:prstGeom>
          <a:ln w="19050">
            <a:solidFill>
              <a:srgbClr val="C81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5AD2B822-F03F-4B93-9A9C-A897774FB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18083"/>
          </a:xfrm>
          <a:solidFill>
            <a:srgbClr val="EBF3FA"/>
          </a:solidFill>
          <a:ln w="19050">
            <a:solidFill>
              <a:srgbClr val="C8D8E6"/>
            </a:solidFill>
          </a:ln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2200" b="1" dirty="0">
                <a:solidFill>
                  <a:srgbClr val="B90918"/>
                </a:solidFill>
                <a:latin typeface="Raleway"/>
              </a:rPr>
              <a:t>A SYSTEM THAT PROMOTES GENDER INEQUALITY</a:t>
            </a:r>
          </a:p>
        </p:txBody>
      </p:sp>
    </p:spTree>
    <p:extLst>
      <p:ext uri="{BB962C8B-B14F-4D97-AF65-F5344CB8AC3E}">
        <p14:creationId xmlns:p14="http://schemas.microsoft.com/office/powerpoint/2010/main" val="30528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58" grpId="0" animBg="1"/>
      <p:bldP spid="79" grpId="0" animBg="1"/>
      <p:bldP spid="138" grpId="0"/>
      <p:bldP spid="157" grpId="0"/>
      <p:bldP spid="159" grpId="0"/>
      <p:bldP spid="160" grpId="0"/>
      <p:bldP spid="161" grpId="0"/>
      <p:bldP spid="165" grpId="0"/>
      <p:bldP spid="166" grpId="0"/>
      <p:bldP spid="167" grpId="0"/>
      <p:bldP spid="168" grpId="0"/>
      <p:bldP spid="1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B699622B-5166-447B-8275-D7DDF7E4F0DF}"/>
              </a:ext>
            </a:extLst>
          </p:cNvPr>
          <p:cNvSpPr txBox="1"/>
          <p:nvPr/>
        </p:nvSpPr>
        <p:spPr>
          <a:xfrm rot="3240000">
            <a:off x="6109028" y="3213828"/>
            <a:ext cx="3400714" cy="420396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Slow to file charge sheet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CFB8527-50B9-40E1-A850-96064D5E271E}"/>
              </a:ext>
            </a:extLst>
          </p:cNvPr>
          <p:cNvSpPr txBox="1"/>
          <p:nvPr/>
        </p:nvSpPr>
        <p:spPr>
          <a:xfrm rot="19468843">
            <a:off x="6119294" y="3816305"/>
            <a:ext cx="2303794" cy="155316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592182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 Ill-equipped to pursue all cases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30BE731-A65B-4C29-90DD-B46052E7DACE}"/>
              </a:ext>
            </a:extLst>
          </p:cNvPr>
          <p:cNvSpPr txBox="1"/>
          <p:nvPr/>
        </p:nvSpPr>
        <p:spPr>
          <a:xfrm rot="19535235">
            <a:off x="6167079" y="3824130"/>
            <a:ext cx="2266784" cy="124177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062302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Exercises control using power &amp; bribery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8B71116-DEE9-4859-9B55-203062F0DB52}"/>
              </a:ext>
            </a:extLst>
          </p:cNvPr>
          <p:cNvSpPr txBox="1"/>
          <p:nvPr/>
        </p:nvSpPr>
        <p:spPr>
          <a:xfrm rot="18113506">
            <a:off x="2153456" y="474009"/>
            <a:ext cx="3400714" cy="311110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687889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Unable to provide adequate support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42CF94-B891-4886-B962-48E422C9F91B}"/>
              </a:ext>
            </a:extLst>
          </p:cNvPr>
          <p:cNvSpPr txBox="1"/>
          <p:nvPr/>
        </p:nvSpPr>
        <p:spPr>
          <a:xfrm rot="120000">
            <a:off x="2413609" y="1095059"/>
            <a:ext cx="3486883" cy="7104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191656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Blames the victim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205AA35-D6DD-4C28-9DB7-3CF0D46C7031}"/>
              </a:ext>
            </a:extLst>
          </p:cNvPr>
          <p:cNvSpPr txBox="1"/>
          <p:nvPr/>
        </p:nvSpPr>
        <p:spPr>
          <a:xfrm>
            <a:off x="4008474" y="6113737"/>
            <a:ext cx="4150210" cy="32862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65702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Underutilizes funds allocated to make courts more efficient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8174C7F-4EC5-4B77-AC24-02FE2DC8C151}"/>
              </a:ext>
            </a:extLst>
          </p:cNvPr>
          <p:cNvGrpSpPr/>
          <p:nvPr/>
        </p:nvGrpSpPr>
        <p:grpSpPr>
          <a:xfrm>
            <a:off x="9407790" y="1222515"/>
            <a:ext cx="1005840" cy="1005840"/>
            <a:chOff x="7879680" y="2020499"/>
            <a:chExt cx="1005840" cy="100584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10FAE94-3DAC-4E2C-A1D5-A5BE07BAEB29}"/>
                </a:ext>
              </a:extLst>
            </p:cNvPr>
            <p:cNvSpPr/>
            <p:nvPr/>
          </p:nvSpPr>
          <p:spPr>
            <a:xfrm>
              <a:off x="7879680" y="2020499"/>
              <a:ext cx="1005840" cy="1005840"/>
            </a:xfrm>
            <a:prstGeom prst="ellipse">
              <a:avLst/>
            </a:prstGeom>
            <a:solidFill>
              <a:srgbClr val="EBF3FA"/>
            </a:solidFill>
            <a:ln w="19050">
              <a:solidFill>
                <a:srgbClr val="8EAE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Raleway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3A47B4F-2C14-4750-B61E-1204E514660C}"/>
                </a:ext>
              </a:extLst>
            </p:cNvPr>
            <p:cNvGrpSpPr/>
            <p:nvPr/>
          </p:nvGrpSpPr>
          <p:grpSpPr>
            <a:xfrm>
              <a:off x="8012414" y="2171709"/>
              <a:ext cx="749237" cy="703421"/>
              <a:chOff x="7485731" y="2096813"/>
              <a:chExt cx="749237" cy="703421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792CA0F-4924-4A82-BC8F-877D86274E67}"/>
                  </a:ext>
                </a:extLst>
              </p:cNvPr>
              <p:cNvSpPr txBox="1"/>
              <p:nvPr/>
            </p:nvSpPr>
            <p:spPr>
              <a:xfrm>
                <a:off x="7485731" y="2554013"/>
                <a:ext cx="74923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C00000"/>
                    </a:solidFill>
                    <a:latin typeface="Raleway"/>
                  </a:rPr>
                  <a:t>LAWYERS</a:t>
                </a:r>
              </a:p>
            </p:txBody>
          </p:sp>
          <p:pic>
            <p:nvPicPr>
              <p:cNvPr id="51" name="Graphic 50" descr="Scales of justice">
                <a:extLst>
                  <a:ext uri="{FF2B5EF4-FFF2-40B4-BE49-F238E27FC236}">
                    <a16:creationId xmlns:a16="http://schemas.microsoft.com/office/drawing/2014/main" id="{84D5A363-9EB2-41C2-B64F-6183ABE16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627317" y="2096813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17DA6EBC-8115-461A-B6BF-F749A4506AB1}"/>
              </a:ext>
            </a:extLst>
          </p:cNvPr>
          <p:cNvSpPr/>
          <p:nvPr/>
        </p:nvSpPr>
        <p:spPr>
          <a:xfrm>
            <a:off x="7892693" y="2994077"/>
            <a:ext cx="1005840" cy="1005840"/>
          </a:xfrm>
          <a:prstGeom prst="ellipse">
            <a:avLst/>
          </a:prstGeom>
          <a:solidFill>
            <a:srgbClr val="EBF3FA"/>
          </a:solidFill>
          <a:ln w="19050">
            <a:solidFill>
              <a:srgbClr val="8EA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Raleway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CA7B729-E5FC-43F6-953E-74470FA2FD6A}"/>
              </a:ext>
            </a:extLst>
          </p:cNvPr>
          <p:cNvGrpSpPr/>
          <p:nvPr/>
        </p:nvGrpSpPr>
        <p:grpSpPr>
          <a:xfrm>
            <a:off x="8063137" y="3144075"/>
            <a:ext cx="645503" cy="710223"/>
            <a:chOff x="6526338" y="3322745"/>
            <a:chExt cx="626868" cy="71022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A18BD37-0AAB-4605-BD3C-F269387DC0B4}"/>
                </a:ext>
              </a:extLst>
            </p:cNvPr>
            <p:cNvSpPr txBox="1"/>
            <p:nvPr/>
          </p:nvSpPr>
          <p:spPr>
            <a:xfrm>
              <a:off x="6526338" y="3786747"/>
              <a:ext cx="6268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C00000"/>
                  </a:solidFill>
                  <a:latin typeface="Raleway"/>
                </a:rPr>
                <a:t>POLICE</a:t>
              </a:r>
            </a:p>
          </p:txBody>
        </p:sp>
        <p:pic>
          <p:nvPicPr>
            <p:cNvPr id="57" name="Graphic 56" descr="Handcuffs">
              <a:extLst>
                <a:ext uri="{FF2B5EF4-FFF2-40B4-BE49-F238E27FC236}">
                  <a16:creationId xmlns:a16="http://schemas.microsoft.com/office/drawing/2014/main" id="{A6E2DD7D-180A-4A9C-8C59-08672F8A5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11172" y="3322745"/>
              <a:ext cx="457200" cy="4572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D0B0C2-07D1-4F43-823D-C5F9F8FDC6CC}"/>
              </a:ext>
            </a:extLst>
          </p:cNvPr>
          <p:cNvGrpSpPr/>
          <p:nvPr/>
        </p:nvGrpSpPr>
        <p:grpSpPr>
          <a:xfrm>
            <a:off x="5533207" y="4884482"/>
            <a:ext cx="1065387" cy="1005840"/>
            <a:chOff x="4974166" y="3597382"/>
            <a:chExt cx="1065387" cy="100584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3BC25F5-75FF-409F-8F1B-3EA5C6F27757}"/>
                </a:ext>
              </a:extLst>
            </p:cNvPr>
            <p:cNvSpPr/>
            <p:nvPr/>
          </p:nvSpPr>
          <p:spPr>
            <a:xfrm>
              <a:off x="5012692" y="3597382"/>
              <a:ext cx="1005840" cy="1005840"/>
            </a:xfrm>
            <a:prstGeom prst="ellipse">
              <a:avLst/>
            </a:prstGeom>
            <a:solidFill>
              <a:srgbClr val="EBF3FA"/>
            </a:solidFill>
            <a:ln w="19050">
              <a:solidFill>
                <a:srgbClr val="8EAE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Raleway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72A0D29-1303-42F8-96A4-8428BB661E91}"/>
                </a:ext>
              </a:extLst>
            </p:cNvPr>
            <p:cNvGrpSpPr/>
            <p:nvPr/>
          </p:nvGrpSpPr>
          <p:grpSpPr>
            <a:xfrm>
              <a:off x="4974166" y="3742823"/>
              <a:ext cx="1065387" cy="714959"/>
              <a:chOff x="4544316" y="4663266"/>
              <a:chExt cx="1062439" cy="714959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307ABCF-B957-4D82-98C2-25FF1FE72085}"/>
                  </a:ext>
                </a:extLst>
              </p:cNvPr>
              <p:cNvSpPr txBox="1"/>
              <p:nvPr/>
            </p:nvSpPr>
            <p:spPr>
              <a:xfrm>
                <a:off x="4544316" y="5132004"/>
                <a:ext cx="106243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C00000"/>
                    </a:solidFill>
                    <a:latin typeface="Raleway"/>
                  </a:rPr>
                  <a:t>PERPETRATOR</a:t>
                </a:r>
              </a:p>
            </p:txBody>
          </p:sp>
          <p:pic>
            <p:nvPicPr>
              <p:cNvPr id="66" name="Graphic 65" descr="Man">
                <a:extLst>
                  <a:ext uri="{FF2B5EF4-FFF2-40B4-BE49-F238E27FC236}">
                    <a16:creationId xmlns:a16="http://schemas.microsoft.com/office/drawing/2014/main" id="{316B3D51-883B-4906-B522-BC890096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855664" y="4663266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DB460E-96A1-4591-9409-A74D18FC0999}"/>
              </a:ext>
            </a:extLst>
          </p:cNvPr>
          <p:cNvGrpSpPr/>
          <p:nvPr/>
        </p:nvGrpSpPr>
        <p:grpSpPr>
          <a:xfrm>
            <a:off x="1744704" y="4884058"/>
            <a:ext cx="1085054" cy="1005840"/>
            <a:chOff x="7531251" y="3831377"/>
            <a:chExt cx="1085054" cy="10058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FF7D247-C1F7-46E0-949C-CB7C530455AD}"/>
                </a:ext>
              </a:extLst>
            </p:cNvPr>
            <p:cNvSpPr/>
            <p:nvPr/>
          </p:nvSpPr>
          <p:spPr>
            <a:xfrm>
              <a:off x="7573619" y="3831377"/>
              <a:ext cx="1005840" cy="1005840"/>
            </a:xfrm>
            <a:prstGeom prst="ellipse">
              <a:avLst/>
            </a:prstGeom>
            <a:solidFill>
              <a:srgbClr val="EBF3FA"/>
            </a:solidFill>
            <a:ln w="19050">
              <a:solidFill>
                <a:srgbClr val="8EAE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Raleway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352D0CD-5FF6-408E-BCB4-D845D461279F}"/>
                </a:ext>
              </a:extLst>
            </p:cNvPr>
            <p:cNvGrpSpPr/>
            <p:nvPr/>
          </p:nvGrpSpPr>
          <p:grpSpPr>
            <a:xfrm>
              <a:off x="7531251" y="3976400"/>
              <a:ext cx="1085054" cy="715795"/>
              <a:chOff x="5983781" y="5671542"/>
              <a:chExt cx="1085054" cy="715795"/>
            </a:xfrm>
          </p:grpSpPr>
          <p:pic>
            <p:nvPicPr>
              <p:cNvPr id="70" name="Graphic 69" descr="Bank">
                <a:extLst>
                  <a:ext uri="{FF2B5EF4-FFF2-40B4-BE49-F238E27FC236}">
                    <a16:creationId xmlns:a16="http://schemas.microsoft.com/office/drawing/2014/main" id="{2423FF0C-89E2-4F90-8CA1-015AD6C82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300469" y="567154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BFFE98A-08C8-4250-8BD6-0CF26B80F9FD}"/>
                  </a:ext>
                </a:extLst>
              </p:cNvPr>
              <p:cNvSpPr/>
              <p:nvPr/>
            </p:nvSpPr>
            <p:spPr>
              <a:xfrm>
                <a:off x="5983781" y="6141116"/>
                <a:ext cx="1085054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C81F1F"/>
                    </a:solidFill>
                    <a:latin typeface="Raleway"/>
                    <a:cs typeface="Aharoni" panose="02010803020104030203" pitchFamily="2" charset="-79"/>
                  </a:rPr>
                  <a:t>GOVERNMENT</a:t>
                </a:r>
              </a:p>
            </p:txBody>
          </p:sp>
        </p:grp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CB4594CC-D1A7-41FF-AD13-76078F9EC5DC}"/>
              </a:ext>
            </a:extLst>
          </p:cNvPr>
          <p:cNvSpPr/>
          <p:nvPr/>
        </p:nvSpPr>
        <p:spPr>
          <a:xfrm>
            <a:off x="9395634" y="4893039"/>
            <a:ext cx="1005840" cy="1005840"/>
          </a:xfrm>
          <a:prstGeom prst="ellipse">
            <a:avLst/>
          </a:prstGeom>
          <a:solidFill>
            <a:srgbClr val="EBF3FA"/>
          </a:solidFill>
          <a:ln w="19050">
            <a:solidFill>
              <a:srgbClr val="8EA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Raleway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7910FEE-D2CD-4E98-B1D2-BD2F4F986157}"/>
              </a:ext>
            </a:extLst>
          </p:cNvPr>
          <p:cNvSpPr txBox="1"/>
          <p:nvPr/>
        </p:nvSpPr>
        <p:spPr>
          <a:xfrm>
            <a:off x="9530014" y="5501449"/>
            <a:ext cx="737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Raleway"/>
              </a:rPr>
              <a:t>COURTS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E1241A6-1238-4C0D-8ED1-989DEA2AB8D4}"/>
              </a:ext>
            </a:extLst>
          </p:cNvPr>
          <p:cNvSpPr txBox="1"/>
          <p:nvPr/>
        </p:nvSpPr>
        <p:spPr>
          <a:xfrm rot="16200000">
            <a:off x="4902553" y="3464539"/>
            <a:ext cx="2148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Sexually Assaults Woman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E1ED17F-ECA9-4748-819D-CFE17C187B3D}"/>
              </a:ext>
            </a:extLst>
          </p:cNvPr>
          <p:cNvSpPr txBox="1"/>
          <p:nvPr/>
        </p:nvSpPr>
        <p:spPr>
          <a:xfrm rot="1985725">
            <a:off x="6777530" y="2141853"/>
            <a:ext cx="1520976" cy="51859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Abstains from reporting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76D51094-BF23-43CA-8B5E-A16F8D275B45}"/>
              </a:ext>
            </a:extLst>
          </p:cNvPr>
          <p:cNvCxnSpPr>
            <a:cxnSpLocks/>
            <a:stCxn id="43" idx="6"/>
            <a:endCxn id="58" idx="0"/>
          </p:cNvCxnSpPr>
          <p:nvPr/>
        </p:nvCxnSpPr>
        <p:spPr>
          <a:xfrm>
            <a:off x="6602564" y="1726589"/>
            <a:ext cx="1793049" cy="1267488"/>
          </a:xfrm>
          <a:prstGeom prst="curved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E3A217F6-C784-46EF-A1AA-4D375811125C}"/>
              </a:ext>
            </a:extLst>
          </p:cNvPr>
          <p:cNvCxnSpPr>
            <a:cxnSpLocks/>
            <a:stCxn id="58" idx="2"/>
            <a:endCxn id="43" idx="4"/>
          </p:cNvCxnSpPr>
          <p:nvPr/>
        </p:nvCxnSpPr>
        <p:spPr>
          <a:xfrm rot="10800000">
            <a:off x="6099645" y="2229509"/>
            <a:ext cx="1793049" cy="1267488"/>
          </a:xfrm>
          <a:prstGeom prst="curved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B0F316-426E-47B1-9CB8-32FD9EDADD12}"/>
              </a:ext>
            </a:extLst>
          </p:cNvPr>
          <p:cNvCxnSpPr>
            <a:cxnSpLocks/>
            <a:stCxn id="67" idx="0"/>
            <a:endCxn id="43" idx="4"/>
          </p:cNvCxnSpPr>
          <p:nvPr/>
        </p:nvCxnSpPr>
        <p:spPr>
          <a:xfrm flipV="1">
            <a:off x="6074653" y="2229509"/>
            <a:ext cx="24991" cy="265497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BBFFEA4-6352-4E2A-920E-76062F284065}"/>
              </a:ext>
            </a:extLst>
          </p:cNvPr>
          <p:cNvSpPr txBox="1"/>
          <p:nvPr/>
        </p:nvSpPr>
        <p:spPr>
          <a:xfrm rot="2062998">
            <a:off x="6067126" y="2493450"/>
            <a:ext cx="1793166" cy="62427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5516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Don’t register all cases</a:t>
            </a:r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83F9559-80E2-4722-A3B3-CC287B6D56C5}"/>
              </a:ext>
            </a:extLst>
          </p:cNvPr>
          <p:cNvCxnSpPr>
            <a:cxnSpLocks/>
            <a:stCxn id="34" idx="6"/>
            <a:endCxn id="67" idx="1"/>
          </p:cNvCxnSpPr>
          <p:nvPr/>
        </p:nvCxnSpPr>
        <p:spPr>
          <a:xfrm>
            <a:off x="2794309" y="1713845"/>
            <a:ext cx="2924726" cy="3317939"/>
          </a:xfrm>
          <a:prstGeom prst="curved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AA0F56C7-7173-4086-9DE3-8C44095E9ABA}"/>
              </a:ext>
            </a:extLst>
          </p:cNvPr>
          <p:cNvCxnSpPr>
            <a:cxnSpLocks/>
            <a:stCxn id="67" idx="6"/>
            <a:endCxn id="58" idx="4"/>
          </p:cNvCxnSpPr>
          <p:nvPr/>
        </p:nvCxnSpPr>
        <p:spPr>
          <a:xfrm flipV="1">
            <a:off x="6577573" y="3999917"/>
            <a:ext cx="1818040" cy="1387485"/>
          </a:xfrm>
          <a:prstGeom prst="curved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D73E5AB4-A284-42E5-A80B-FAE4E9444734}"/>
              </a:ext>
            </a:extLst>
          </p:cNvPr>
          <p:cNvCxnSpPr>
            <a:cxnSpLocks/>
            <a:stCxn id="58" idx="2"/>
            <a:endCxn id="67" idx="0"/>
          </p:cNvCxnSpPr>
          <p:nvPr/>
        </p:nvCxnSpPr>
        <p:spPr>
          <a:xfrm rot="10800000" flipV="1">
            <a:off x="6074653" y="3496996"/>
            <a:ext cx="1818040" cy="1387485"/>
          </a:xfrm>
          <a:prstGeom prst="curved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C34A8341-8F14-4C3B-AAA7-8110718657CC}"/>
              </a:ext>
            </a:extLst>
          </p:cNvPr>
          <p:cNvCxnSpPr>
            <a:cxnSpLocks/>
            <a:stCxn id="34" idx="0"/>
            <a:endCxn id="43" idx="1"/>
          </p:cNvCxnSpPr>
          <p:nvPr/>
        </p:nvCxnSpPr>
        <p:spPr>
          <a:xfrm rot="16200000" flipH="1">
            <a:off x="3937684" y="-435370"/>
            <a:ext cx="160046" cy="3452637"/>
          </a:xfrm>
          <a:prstGeom prst="curvedConnector3">
            <a:avLst>
              <a:gd name="adj1" fmla="val -142834"/>
            </a:avLst>
          </a:prstGeom>
          <a:ln w="19050">
            <a:solidFill>
              <a:srgbClr val="C81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Curved 95">
            <a:extLst>
              <a:ext uri="{FF2B5EF4-FFF2-40B4-BE49-F238E27FC236}">
                <a16:creationId xmlns:a16="http://schemas.microsoft.com/office/drawing/2014/main" id="{0B285CF1-9A6B-46C7-B6CA-961053EFE906}"/>
              </a:ext>
            </a:extLst>
          </p:cNvPr>
          <p:cNvCxnSpPr>
            <a:cxnSpLocks/>
            <a:stCxn id="72" idx="6"/>
            <a:endCxn id="43" idx="3"/>
          </p:cNvCxnSpPr>
          <p:nvPr/>
        </p:nvCxnSpPr>
        <p:spPr>
          <a:xfrm flipV="1">
            <a:off x="2792912" y="2082207"/>
            <a:ext cx="2951114" cy="3304771"/>
          </a:xfrm>
          <a:prstGeom prst="curved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Curved 112">
            <a:extLst>
              <a:ext uri="{FF2B5EF4-FFF2-40B4-BE49-F238E27FC236}">
                <a16:creationId xmlns:a16="http://schemas.microsoft.com/office/drawing/2014/main" id="{B949E099-B8D2-42F2-BDA4-35E06CC47568}"/>
              </a:ext>
            </a:extLst>
          </p:cNvPr>
          <p:cNvCxnSpPr>
            <a:cxnSpLocks/>
            <a:stCxn id="72" idx="4"/>
            <a:endCxn id="79" idx="4"/>
          </p:cNvCxnSpPr>
          <p:nvPr/>
        </p:nvCxnSpPr>
        <p:spPr>
          <a:xfrm rot="16200000" flipH="1">
            <a:off x="6089783" y="2090107"/>
            <a:ext cx="8981" cy="7608562"/>
          </a:xfrm>
          <a:prstGeom prst="curvedConnector3">
            <a:avLst>
              <a:gd name="adj1" fmla="val 7092473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16744815-FA60-4415-9AE4-0E232D12969C}"/>
              </a:ext>
            </a:extLst>
          </p:cNvPr>
          <p:cNvSpPr txBox="1"/>
          <p:nvPr/>
        </p:nvSpPr>
        <p:spPr>
          <a:xfrm rot="16200000">
            <a:off x="257480" y="3402795"/>
            <a:ext cx="3215440" cy="34706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64223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Women are not encouraged to run for public office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219C0D0-D35B-4794-8C01-04025A86444A}"/>
              </a:ext>
            </a:extLst>
          </p:cNvPr>
          <p:cNvSpPr txBox="1"/>
          <p:nvPr/>
        </p:nvSpPr>
        <p:spPr>
          <a:xfrm rot="1736908">
            <a:off x="2708946" y="1899073"/>
            <a:ext cx="2112453" cy="85427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326417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Apathetic to violence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C546F95-AB74-4A1C-BF29-0509BC5B6DFF}"/>
              </a:ext>
            </a:extLst>
          </p:cNvPr>
          <p:cNvSpPr txBox="1"/>
          <p:nvPr/>
        </p:nvSpPr>
        <p:spPr>
          <a:xfrm rot="19315218">
            <a:off x="2409548" y="3613026"/>
            <a:ext cx="3131473" cy="117224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02066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Does not prioritize women’s safety or gender equality</a:t>
            </a:r>
          </a:p>
        </p:txBody>
      </p:sp>
      <p:cxnSp>
        <p:nvCxnSpPr>
          <p:cNvPr id="129" name="Connector: Curved 128">
            <a:extLst>
              <a:ext uri="{FF2B5EF4-FFF2-40B4-BE49-F238E27FC236}">
                <a16:creationId xmlns:a16="http://schemas.microsoft.com/office/drawing/2014/main" id="{2E763039-0008-4D9C-AA98-BC85C01522FC}"/>
              </a:ext>
            </a:extLst>
          </p:cNvPr>
          <p:cNvCxnSpPr>
            <a:cxnSpLocks/>
            <a:stCxn id="72" idx="5"/>
            <a:endCxn id="58" idx="5"/>
          </p:cNvCxnSpPr>
          <p:nvPr/>
        </p:nvCxnSpPr>
        <p:spPr>
          <a:xfrm rot="5400000" flipH="1" flipV="1">
            <a:off x="4753429" y="1744795"/>
            <a:ext cx="1889981" cy="6105621"/>
          </a:xfrm>
          <a:prstGeom prst="curvedConnector3">
            <a:avLst>
              <a:gd name="adj1" fmla="val -19889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1963CB8A-E0B4-4A6D-A5F7-5E5E704A2CBD}"/>
              </a:ext>
            </a:extLst>
          </p:cNvPr>
          <p:cNvSpPr txBox="1"/>
          <p:nvPr/>
        </p:nvSpPr>
        <p:spPr>
          <a:xfrm rot="176858">
            <a:off x="2509540" y="5484405"/>
            <a:ext cx="4415817" cy="51237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30252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Provides low funding for women’s safety/gender equality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1A89CED-7640-4D79-ABF7-71CC451E61BC}"/>
              </a:ext>
            </a:extLst>
          </p:cNvPr>
          <p:cNvSpPr txBox="1"/>
          <p:nvPr/>
        </p:nvSpPr>
        <p:spPr>
          <a:xfrm rot="5400000">
            <a:off x="8770948" y="3303141"/>
            <a:ext cx="3099833" cy="42441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Make court proceedings long &amp; tedious</a:t>
            </a:r>
          </a:p>
        </p:txBody>
      </p:sp>
      <p:cxnSp>
        <p:nvCxnSpPr>
          <p:cNvPr id="154" name="Connector: Curved 153">
            <a:extLst>
              <a:ext uri="{FF2B5EF4-FFF2-40B4-BE49-F238E27FC236}">
                <a16:creationId xmlns:a16="http://schemas.microsoft.com/office/drawing/2014/main" id="{6959D32A-77E5-461F-9C54-D59B8E14B3B2}"/>
              </a:ext>
            </a:extLst>
          </p:cNvPr>
          <p:cNvCxnSpPr>
            <a:cxnSpLocks/>
            <a:stCxn id="34" idx="2"/>
            <a:endCxn id="72" idx="2"/>
          </p:cNvCxnSpPr>
          <p:nvPr/>
        </p:nvCxnSpPr>
        <p:spPr>
          <a:xfrm rot="10800000" flipV="1">
            <a:off x="1787073" y="1713844"/>
            <a:ext cx="1397" cy="3673133"/>
          </a:xfrm>
          <a:prstGeom prst="curvedConnector3">
            <a:avLst>
              <a:gd name="adj1" fmla="val 16463636"/>
            </a:avLst>
          </a:prstGeom>
          <a:ln w="19050">
            <a:solidFill>
              <a:srgbClr val="C81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3CBE230E-3B7E-4EE2-B401-732036E9F27F}"/>
              </a:ext>
            </a:extLst>
          </p:cNvPr>
          <p:cNvCxnSpPr>
            <a:cxnSpLocks/>
            <a:stCxn id="52" idx="0"/>
            <a:endCxn id="43" idx="7"/>
          </p:cNvCxnSpPr>
          <p:nvPr/>
        </p:nvCxnSpPr>
        <p:spPr>
          <a:xfrm rot="16200000" flipH="1" flipV="1">
            <a:off x="8108758" y="-430981"/>
            <a:ext cx="148456" cy="3455448"/>
          </a:xfrm>
          <a:prstGeom prst="curvedConnector3">
            <a:avLst>
              <a:gd name="adj1" fmla="val -153985"/>
            </a:avLst>
          </a:prstGeom>
          <a:ln w="19050">
            <a:solidFill>
              <a:srgbClr val="C81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9B858F69-CD01-4077-B4A7-B01E3116A742}"/>
              </a:ext>
            </a:extLst>
          </p:cNvPr>
          <p:cNvCxnSpPr>
            <a:stCxn id="52" idx="6"/>
            <a:endCxn id="79" idx="6"/>
          </p:cNvCxnSpPr>
          <p:nvPr/>
        </p:nvCxnSpPr>
        <p:spPr>
          <a:xfrm flipH="1">
            <a:off x="10401474" y="1725435"/>
            <a:ext cx="12156" cy="3670524"/>
          </a:xfrm>
          <a:prstGeom prst="curvedConnector3">
            <a:avLst>
              <a:gd name="adj1" fmla="val -1880553"/>
            </a:avLst>
          </a:prstGeom>
          <a:ln w="19050">
            <a:solidFill>
              <a:srgbClr val="C81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5971B98-5143-4AF6-BB1F-F086F02A4449}"/>
              </a:ext>
            </a:extLst>
          </p:cNvPr>
          <p:cNvSpPr txBox="1"/>
          <p:nvPr/>
        </p:nvSpPr>
        <p:spPr>
          <a:xfrm rot="2792829">
            <a:off x="1927086" y="1580466"/>
            <a:ext cx="2312636" cy="176640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528819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Unable to spread awareness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1D6442-E00E-4BA2-91BB-C662861FB37D}"/>
              </a:ext>
            </a:extLst>
          </p:cNvPr>
          <p:cNvGrpSpPr/>
          <p:nvPr/>
        </p:nvGrpSpPr>
        <p:grpSpPr>
          <a:xfrm>
            <a:off x="5596724" y="1223669"/>
            <a:ext cx="1005840" cy="1005840"/>
            <a:chOff x="5012376" y="1467818"/>
            <a:chExt cx="1005840" cy="100584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31D3D13-50EB-4F37-A321-06C9D4C74C6D}"/>
                </a:ext>
              </a:extLst>
            </p:cNvPr>
            <p:cNvSpPr/>
            <p:nvPr/>
          </p:nvSpPr>
          <p:spPr>
            <a:xfrm>
              <a:off x="5012376" y="1467818"/>
              <a:ext cx="1005840" cy="1005840"/>
            </a:xfrm>
            <a:prstGeom prst="ellipse">
              <a:avLst/>
            </a:prstGeom>
            <a:solidFill>
              <a:srgbClr val="EBF3FA"/>
            </a:solidFill>
            <a:ln w="19050">
              <a:solidFill>
                <a:srgbClr val="8EAE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Raleway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6173926-1C1A-46A2-89EA-D01AC963F5BF}"/>
                </a:ext>
              </a:extLst>
            </p:cNvPr>
            <p:cNvGrpSpPr/>
            <p:nvPr/>
          </p:nvGrpSpPr>
          <p:grpSpPr>
            <a:xfrm>
              <a:off x="5188725" y="1608391"/>
              <a:ext cx="653143" cy="724695"/>
              <a:chOff x="4640054" y="702551"/>
              <a:chExt cx="653143" cy="724695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47E8B8-3929-4481-A5CC-1AF6BE185499}"/>
                  </a:ext>
                </a:extLst>
              </p:cNvPr>
              <p:cNvSpPr txBox="1"/>
              <p:nvPr/>
            </p:nvSpPr>
            <p:spPr>
              <a:xfrm>
                <a:off x="4640054" y="1181025"/>
                <a:ext cx="65314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C00000"/>
                    </a:solidFill>
                    <a:latin typeface="Raleway"/>
                  </a:rPr>
                  <a:t>VICTIM</a:t>
                </a:r>
              </a:p>
            </p:txBody>
          </p:sp>
          <p:pic>
            <p:nvPicPr>
              <p:cNvPr id="41" name="Graphic 40" descr="Woman">
                <a:extLst>
                  <a:ext uri="{FF2B5EF4-FFF2-40B4-BE49-F238E27FC236}">
                    <a16:creationId xmlns:a16="http://schemas.microsoft.com/office/drawing/2014/main" id="{18AD0932-29B4-4361-8CB5-712F1396F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738025" y="702551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E34AF3-F59E-46DB-81CE-1C88A5B4CFD7}"/>
              </a:ext>
            </a:extLst>
          </p:cNvPr>
          <p:cNvGrpSpPr/>
          <p:nvPr/>
        </p:nvGrpSpPr>
        <p:grpSpPr>
          <a:xfrm>
            <a:off x="1788469" y="1210925"/>
            <a:ext cx="1005840" cy="1005840"/>
            <a:chOff x="2080567" y="2451680"/>
            <a:chExt cx="1005840" cy="100584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F3116B2-34FF-48EA-A56F-9095FEE16F32}"/>
                </a:ext>
              </a:extLst>
            </p:cNvPr>
            <p:cNvSpPr/>
            <p:nvPr/>
          </p:nvSpPr>
          <p:spPr>
            <a:xfrm>
              <a:off x="2080567" y="2451680"/>
              <a:ext cx="1005840" cy="1005840"/>
            </a:xfrm>
            <a:prstGeom prst="ellipse">
              <a:avLst/>
            </a:prstGeom>
            <a:solidFill>
              <a:srgbClr val="EBF3FA"/>
            </a:solidFill>
            <a:ln w="19050">
              <a:solidFill>
                <a:srgbClr val="8EAE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leway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BA7AB4B-6374-4B6C-8059-46144D7C7665}"/>
                </a:ext>
              </a:extLst>
            </p:cNvPr>
            <p:cNvGrpSpPr/>
            <p:nvPr/>
          </p:nvGrpSpPr>
          <p:grpSpPr>
            <a:xfrm>
              <a:off x="2193377" y="2590294"/>
              <a:ext cx="780221" cy="728612"/>
              <a:chOff x="2692675" y="2265442"/>
              <a:chExt cx="780221" cy="72861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B36CA7C-DED5-48AF-BD72-3E6F284DF06E}"/>
                  </a:ext>
                </a:extLst>
              </p:cNvPr>
              <p:cNvSpPr txBox="1"/>
              <p:nvPr/>
            </p:nvSpPr>
            <p:spPr>
              <a:xfrm>
                <a:off x="2692675" y="2747833"/>
                <a:ext cx="78022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C00000"/>
                    </a:solidFill>
                    <a:latin typeface="Raleway"/>
                    <a:cs typeface="Aharoni" panose="02010803020104030203" pitchFamily="2" charset="-79"/>
                  </a:rPr>
                  <a:t>SOCIETY</a:t>
                </a:r>
              </a:p>
            </p:txBody>
          </p:sp>
          <p:pic>
            <p:nvPicPr>
              <p:cNvPr id="37" name="Graphic 36" descr="Users">
                <a:extLst>
                  <a:ext uri="{FF2B5EF4-FFF2-40B4-BE49-F238E27FC236}">
                    <a16:creationId xmlns:a16="http://schemas.microsoft.com/office/drawing/2014/main" id="{ADC0A565-C236-48DE-A620-A867E962EA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854185" y="2265442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B8580C-F5BC-4BDB-8A77-05044E9B5EF0}"/>
              </a:ext>
            </a:extLst>
          </p:cNvPr>
          <p:cNvGrpSpPr/>
          <p:nvPr/>
        </p:nvGrpSpPr>
        <p:grpSpPr>
          <a:xfrm>
            <a:off x="3314454" y="3072413"/>
            <a:ext cx="1005840" cy="1005840"/>
            <a:chOff x="6848618" y="304630"/>
            <a:chExt cx="1005840" cy="100584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8715A8C-F5A1-41EC-89CB-34AAEC855B65}"/>
                </a:ext>
              </a:extLst>
            </p:cNvPr>
            <p:cNvSpPr/>
            <p:nvPr/>
          </p:nvSpPr>
          <p:spPr>
            <a:xfrm>
              <a:off x="6848618" y="304630"/>
              <a:ext cx="1005840" cy="1005840"/>
            </a:xfrm>
            <a:prstGeom prst="ellipse">
              <a:avLst/>
            </a:prstGeom>
            <a:solidFill>
              <a:srgbClr val="EBF3FA"/>
            </a:solidFill>
            <a:ln w="19050">
              <a:solidFill>
                <a:srgbClr val="8EAE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Raleway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CD7EB2E-1148-47ED-9E5C-8C8768D1534A}"/>
                </a:ext>
              </a:extLst>
            </p:cNvPr>
            <p:cNvGrpSpPr/>
            <p:nvPr/>
          </p:nvGrpSpPr>
          <p:grpSpPr>
            <a:xfrm>
              <a:off x="7085438" y="467169"/>
              <a:ext cx="532200" cy="680763"/>
              <a:chOff x="6869749" y="415674"/>
              <a:chExt cx="532200" cy="680763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84C7C20-A428-4941-835F-9B7815241BDD}"/>
                  </a:ext>
                </a:extLst>
              </p:cNvPr>
              <p:cNvSpPr txBox="1"/>
              <p:nvPr/>
            </p:nvSpPr>
            <p:spPr>
              <a:xfrm>
                <a:off x="6869749" y="850216"/>
                <a:ext cx="532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C00000"/>
                    </a:solidFill>
                    <a:latin typeface="Raleway"/>
                  </a:rPr>
                  <a:t>NGOs</a:t>
                </a:r>
              </a:p>
            </p:txBody>
          </p:sp>
          <p:pic>
            <p:nvPicPr>
              <p:cNvPr id="47" name="Graphic 46" descr="Handshake">
                <a:extLst>
                  <a:ext uri="{FF2B5EF4-FFF2-40B4-BE49-F238E27FC236}">
                    <a16:creationId xmlns:a16="http://schemas.microsoft.com/office/drawing/2014/main" id="{4E6D82B6-82A5-4B1C-A425-CD9B29A9F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907249" y="415674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0014EC2C-225F-4E24-A7FF-5B450A30E5FC}"/>
              </a:ext>
            </a:extLst>
          </p:cNvPr>
          <p:cNvSpPr txBox="1"/>
          <p:nvPr/>
        </p:nvSpPr>
        <p:spPr>
          <a:xfrm rot="-60000">
            <a:off x="6444031" y="1111005"/>
            <a:ext cx="3448966" cy="7004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23364"/>
              </a:avLst>
            </a:prstTxWarp>
            <a:spAutoFit/>
          </a:bodyPr>
          <a:lstStyle/>
          <a:p>
            <a:pPr algn="ctr"/>
            <a:r>
              <a:rPr lang="en-US" sz="1000" dirty="0">
                <a:latin typeface="Raleway"/>
              </a:rPr>
              <a:t>Use biased &amp; derogatory language in court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069E24D8-FF29-4FD9-9404-352F5517C507}"/>
              </a:ext>
            </a:extLst>
          </p:cNvPr>
          <p:cNvCxnSpPr>
            <a:stCxn id="48" idx="6"/>
          </p:cNvCxnSpPr>
          <p:nvPr/>
        </p:nvCxnSpPr>
        <p:spPr>
          <a:xfrm flipV="1">
            <a:off x="4320294" y="1809532"/>
            <a:ext cx="1251439" cy="1765801"/>
          </a:xfrm>
          <a:prstGeom prst="curvedConnector2">
            <a:avLst/>
          </a:prstGeom>
          <a:ln w="19050">
            <a:solidFill>
              <a:srgbClr val="C81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6E1AF2D8-E1C3-4BC6-81EF-8A2A2DA2D689}"/>
              </a:ext>
            </a:extLst>
          </p:cNvPr>
          <p:cNvCxnSpPr>
            <a:cxnSpLocks/>
            <a:stCxn id="48" idx="2"/>
          </p:cNvCxnSpPr>
          <p:nvPr/>
        </p:nvCxnSpPr>
        <p:spPr>
          <a:xfrm rot="10800000">
            <a:off x="1969830" y="2170769"/>
            <a:ext cx="1344624" cy="1404565"/>
          </a:xfrm>
          <a:prstGeom prst="curvedConnector2">
            <a:avLst/>
          </a:prstGeom>
          <a:ln w="19050">
            <a:solidFill>
              <a:srgbClr val="C81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33E17936-37F1-4AD6-B463-0F8DE46AE541}"/>
              </a:ext>
            </a:extLst>
          </p:cNvPr>
          <p:cNvCxnSpPr>
            <a:cxnSpLocks/>
            <a:stCxn id="58" idx="6"/>
            <a:endCxn id="79" idx="0"/>
          </p:cNvCxnSpPr>
          <p:nvPr/>
        </p:nvCxnSpPr>
        <p:spPr>
          <a:xfrm>
            <a:off x="8898533" y="3496997"/>
            <a:ext cx="1000021" cy="1396042"/>
          </a:xfrm>
          <a:prstGeom prst="curvedConnector2">
            <a:avLst/>
          </a:prstGeom>
          <a:ln w="19050">
            <a:solidFill>
              <a:srgbClr val="C81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Graphic 62">
            <a:extLst>
              <a:ext uri="{FF2B5EF4-FFF2-40B4-BE49-F238E27FC236}">
                <a16:creationId xmlns:a16="http://schemas.microsoft.com/office/drawing/2014/main" id="{010AE400-A86B-4127-B82C-1FCA58CEA4EB}"/>
              </a:ext>
            </a:extLst>
          </p:cNvPr>
          <p:cNvSpPr/>
          <p:nvPr/>
        </p:nvSpPr>
        <p:spPr>
          <a:xfrm>
            <a:off x="9697175" y="5101708"/>
            <a:ext cx="411480" cy="411480"/>
          </a:xfrm>
          <a:custGeom>
            <a:avLst/>
            <a:gdLst>
              <a:gd name="connsiteX0" fmla="*/ 0 w 942975"/>
              <a:gd name="connsiteY0" fmla="*/ 949994 h 942975"/>
              <a:gd name="connsiteX1" fmla="*/ 952481 w 942975"/>
              <a:gd name="connsiteY1" fmla="*/ 949994 h 942975"/>
              <a:gd name="connsiteX2" fmla="*/ 952481 w 942975"/>
              <a:gd name="connsiteY2" fmla="*/ 897464 h 942975"/>
              <a:gd name="connsiteX3" fmla="*/ 873871 w 942975"/>
              <a:gd name="connsiteY3" fmla="*/ 818816 h 942975"/>
              <a:gd name="connsiteX4" fmla="*/ 78648 w 942975"/>
              <a:gd name="connsiteY4" fmla="*/ 818816 h 942975"/>
              <a:gd name="connsiteX5" fmla="*/ 0 w 942975"/>
              <a:gd name="connsiteY5" fmla="*/ 897464 h 942975"/>
              <a:gd name="connsiteX6" fmla="*/ 0 w 942975"/>
              <a:gd name="connsiteY6" fmla="*/ 949994 h 942975"/>
              <a:gd name="connsiteX7" fmla="*/ 0 w 942975"/>
              <a:gd name="connsiteY7" fmla="*/ 949994 h 942975"/>
              <a:gd name="connsiteX8" fmla="*/ 644604 w 942975"/>
              <a:gd name="connsiteY8" fmla="*/ 225475 h 942975"/>
              <a:gd name="connsiteX9" fmla="*/ 644423 w 942975"/>
              <a:gd name="connsiteY9" fmla="*/ 225894 h 942975"/>
              <a:gd name="connsiteX10" fmla="*/ 653910 w 942975"/>
              <a:gd name="connsiteY10" fmla="*/ 260032 h 942975"/>
              <a:gd name="connsiteX11" fmla="*/ 653910 w 942975"/>
              <a:gd name="connsiteY11" fmla="*/ 260032 h 942975"/>
              <a:gd name="connsiteX12" fmla="*/ 621935 w 942975"/>
              <a:gd name="connsiteY12" fmla="*/ 275376 h 942975"/>
              <a:gd name="connsiteX13" fmla="*/ 481108 w 942975"/>
              <a:gd name="connsiteY13" fmla="*/ 585415 h 942975"/>
              <a:gd name="connsiteX14" fmla="*/ 490604 w 942975"/>
              <a:gd name="connsiteY14" fmla="*/ 619553 h 942975"/>
              <a:gd name="connsiteX15" fmla="*/ 490604 w 942975"/>
              <a:gd name="connsiteY15" fmla="*/ 619553 h 942975"/>
              <a:gd name="connsiteX16" fmla="*/ 458629 w 942975"/>
              <a:gd name="connsiteY16" fmla="*/ 634888 h 942975"/>
              <a:gd name="connsiteX17" fmla="*/ 458400 w 942975"/>
              <a:gd name="connsiteY17" fmla="*/ 635259 h 942975"/>
              <a:gd name="connsiteX18" fmla="*/ 454028 w 942975"/>
              <a:gd name="connsiteY18" fmla="*/ 633278 h 942975"/>
              <a:gd name="connsiteX19" fmla="*/ 178441 w 942975"/>
              <a:gd name="connsiteY19" fmla="*/ 508053 h 942975"/>
              <a:gd name="connsiteX20" fmla="*/ 174022 w 942975"/>
              <a:gd name="connsiteY20" fmla="*/ 506024 h 942975"/>
              <a:gd name="connsiteX21" fmla="*/ 174212 w 942975"/>
              <a:gd name="connsiteY21" fmla="*/ 505653 h 942975"/>
              <a:gd name="connsiteX22" fmla="*/ 164716 w 942975"/>
              <a:gd name="connsiteY22" fmla="*/ 471468 h 942975"/>
              <a:gd name="connsiteX23" fmla="*/ 164716 w 942975"/>
              <a:gd name="connsiteY23" fmla="*/ 471468 h 942975"/>
              <a:gd name="connsiteX24" fmla="*/ 196691 w 942975"/>
              <a:gd name="connsiteY24" fmla="*/ 456132 h 942975"/>
              <a:gd name="connsiteX25" fmla="*/ 337585 w 942975"/>
              <a:gd name="connsiteY25" fmla="*/ 146141 h 942975"/>
              <a:gd name="connsiteX26" fmla="*/ 328051 w 942975"/>
              <a:gd name="connsiteY26" fmla="*/ 112004 h 942975"/>
              <a:gd name="connsiteX27" fmla="*/ 328051 w 942975"/>
              <a:gd name="connsiteY27" fmla="*/ 112004 h 942975"/>
              <a:gd name="connsiteX28" fmla="*/ 360074 w 942975"/>
              <a:gd name="connsiteY28" fmla="*/ 96659 h 942975"/>
              <a:gd name="connsiteX29" fmla="*/ 360264 w 942975"/>
              <a:gd name="connsiteY29" fmla="*/ 96287 h 942975"/>
              <a:gd name="connsiteX30" fmla="*/ 364636 w 942975"/>
              <a:gd name="connsiteY30" fmla="*/ 98268 h 942975"/>
              <a:gd name="connsiteX31" fmla="*/ 640185 w 942975"/>
              <a:gd name="connsiteY31" fmla="*/ 223494 h 942975"/>
              <a:gd name="connsiteX32" fmla="*/ 644604 w 942975"/>
              <a:gd name="connsiteY32" fmla="*/ 225475 h 942975"/>
              <a:gd name="connsiteX33" fmla="*/ 644604 w 942975"/>
              <a:gd name="connsiteY33" fmla="*/ 225475 h 942975"/>
              <a:gd name="connsiteX34" fmla="*/ 405641 w 942975"/>
              <a:gd name="connsiteY34" fmla="*/ 2609 h 942975"/>
              <a:gd name="connsiteX35" fmla="*/ 366570 w 942975"/>
              <a:gd name="connsiteY35" fmla="*/ 17306 h 942975"/>
              <a:gd name="connsiteX36" fmla="*/ 357073 w 942975"/>
              <a:gd name="connsiteY36" fmla="*/ 38175 h 942975"/>
              <a:gd name="connsiteX37" fmla="*/ 371732 w 942975"/>
              <a:gd name="connsiteY37" fmla="*/ 77247 h 942975"/>
              <a:gd name="connsiteX38" fmla="*/ 651434 w 942975"/>
              <a:gd name="connsiteY38" fmla="*/ 204320 h 942975"/>
              <a:gd name="connsiteX39" fmla="*/ 690410 w 942975"/>
              <a:gd name="connsiteY39" fmla="*/ 189623 h 942975"/>
              <a:gd name="connsiteX40" fmla="*/ 699897 w 942975"/>
              <a:gd name="connsiteY40" fmla="*/ 168753 h 942975"/>
              <a:gd name="connsiteX41" fmla="*/ 685248 w 942975"/>
              <a:gd name="connsiteY41" fmla="*/ 129682 h 942975"/>
              <a:gd name="connsiteX42" fmla="*/ 405641 w 942975"/>
              <a:gd name="connsiteY42" fmla="*/ 2609 h 942975"/>
              <a:gd name="connsiteX43" fmla="*/ 405641 w 942975"/>
              <a:gd name="connsiteY43" fmla="*/ 2609 h 942975"/>
              <a:gd name="connsiteX44" fmla="*/ 167249 w 942975"/>
              <a:gd name="connsiteY44" fmla="*/ 527255 h 942975"/>
              <a:gd name="connsiteX45" fmla="*/ 128178 w 942975"/>
              <a:gd name="connsiteY45" fmla="*/ 541914 h 942975"/>
              <a:gd name="connsiteX46" fmla="*/ 118729 w 942975"/>
              <a:gd name="connsiteY46" fmla="*/ 562774 h 942975"/>
              <a:gd name="connsiteX47" fmla="*/ 133340 w 942975"/>
              <a:gd name="connsiteY47" fmla="*/ 601855 h 942975"/>
              <a:gd name="connsiteX48" fmla="*/ 413014 w 942975"/>
              <a:gd name="connsiteY48" fmla="*/ 728881 h 942975"/>
              <a:gd name="connsiteX49" fmla="*/ 452085 w 942975"/>
              <a:gd name="connsiteY49" fmla="*/ 714279 h 942975"/>
              <a:gd name="connsiteX50" fmla="*/ 461582 w 942975"/>
              <a:gd name="connsiteY50" fmla="*/ 693362 h 942975"/>
              <a:gd name="connsiteX51" fmla="*/ 446923 w 942975"/>
              <a:gd name="connsiteY51" fmla="*/ 654338 h 942975"/>
              <a:gd name="connsiteX52" fmla="*/ 167249 w 942975"/>
              <a:gd name="connsiteY52" fmla="*/ 527255 h 942975"/>
              <a:gd name="connsiteX53" fmla="*/ 167249 w 942975"/>
              <a:gd name="connsiteY53" fmla="*/ 527255 h 942975"/>
              <a:gd name="connsiteX54" fmla="*/ 534210 w 942975"/>
              <a:gd name="connsiteY54" fmla="*/ 510768 h 942975"/>
              <a:gd name="connsiteX55" fmla="*/ 582035 w 942975"/>
              <a:gd name="connsiteY55" fmla="*/ 496071 h 942975"/>
              <a:gd name="connsiteX56" fmla="*/ 952481 w 942975"/>
              <a:gd name="connsiteY56" fmla="*/ 664387 h 942975"/>
              <a:gd name="connsiteX57" fmla="*/ 952481 w 942975"/>
              <a:gd name="connsiteY57" fmla="*/ 563527 h 942975"/>
              <a:gd name="connsiteX58" fmla="*/ 620097 w 942975"/>
              <a:gd name="connsiteY58" fmla="*/ 412489 h 942975"/>
              <a:gd name="connsiteX59" fmla="*/ 599646 w 942975"/>
              <a:gd name="connsiteY59" fmla="*/ 366778 h 942975"/>
              <a:gd name="connsiteX60" fmla="*/ 585921 w 942975"/>
              <a:gd name="connsiteY60" fmla="*/ 397001 h 942975"/>
              <a:gd name="connsiteX61" fmla="*/ 547954 w 942975"/>
              <a:gd name="connsiteY61" fmla="*/ 480583 h 942975"/>
              <a:gd name="connsiteX62" fmla="*/ 534210 w 942975"/>
              <a:gd name="connsiteY62" fmla="*/ 510768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42975" h="942975">
                <a:moveTo>
                  <a:pt x="0" y="949994"/>
                </a:moveTo>
                <a:lnTo>
                  <a:pt x="952481" y="949994"/>
                </a:lnTo>
                <a:lnTo>
                  <a:pt x="952481" y="897464"/>
                </a:lnTo>
                <a:cubicBezTo>
                  <a:pt x="952481" y="854201"/>
                  <a:pt x="917086" y="818816"/>
                  <a:pt x="873871" y="818816"/>
                </a:cubicBezTo>
                <a:lnTo>
                  <a:pt x="78648" y="818816"/>
                </a:lnTo>
                <a:cubicBezTo>
                  <a:pt x="35385" y="818825"/>
                  <a:pt x="0" y="854201"/>
                  <a:pt x="0" y="897464"/>
                </a:cubicBezTo>
                <a:lnTo>
                  <a:pt x="0" y="949994"/>
                </a:lnTo>
                <a:lnTo>
                  <a:pt x="0" y="949994"/>
                </a:lnTo>
                <a:close/>
                <a:moveTo>
                  <a:pt x="644604" y="225475"/>
                </a:moveTo>
                <a:lnTo>
                  <a:pt x="644423" y="225894"/>
                </a:lnTo>
                <a:cubicBezTo>
                  <a:pt x="655206" y="233314"/>
                  <a:pt x="659530" y="247687"/>
                  <a:pt x="653910" y="260032"/>
                </a:cubicBezTo>
                <a:lnTo>
                  <a:pt x="653910" y="260032"/>
                </a:lnTo>
                <a:cubicBezTo>
                  <a:pt x="648291" y="272376"/>
                  <a:pt x="634660" y="278605"/>
                  <a:pt x="621935" y="275376"/>
                </a:cubicBezTo>
                <a:lnTo>
                  <a:pt x="481108" y="585415"/>
                </a:lnTo>
                <a:cubicBezTo>
                  <a:pt x="491890" y="592826"/>
                  <a:pt x="496176" y="607246"/>
                  <a:pt x="490604" y="619553"/>
                </a:cubicBezTo>
                <a:lnTo>
                  <a:pt x="490604" y="619553"/>
                </a:lnTo>
                <a:cubicBezTo>
                  <a:pt x="484984" y="631897"/>
                  <a:pt x="471345" y="638117"/>
                  <a:pt x="458629" y="634888"/>
                </a:cubicBezTo>
                <a:lnTo>
                  <a:pt x="458400" y="635259"/>
                </a:lnTo>
                <a:lnTo>
                  <a:pt x="454028" y="633278"/>
                </a:lnTo>
                <a:lnTo>
                  <a:pt x="178441" y="508053"/>
                </a:lnTo>
                <a:lnTo>
                  <a:pt x="174022" y="506024"/>
                </a:lnTo>
                <a:lnTo>
                  <a:pt x="174212" y="505653"/>
                </a:lnTo>
                <a:cubicBezTo>
                  <a:pt x="163430" y="498195"/>
                  <a:pt x="159106" y="483812"/>
                  <a:pt x="164716" y="471468"/>
                </a:cubicBezTo>
                <a:lnTo>
                  <a:pt x="164716" y="471468"/>
                </a:lnTo>
                <a:cubicBezTo>
                  <a:pt x="170288" y="459161"/>
                  <a:pt x="184023" y="452903"/>
                  <a:pt x="196691" y="456132"/>
                </a:cubicBezTo>
                <a:lnTo>
                  <a:pt x="337585" y="146141"/>
                </a:lnTo>
                <a:cubicBezTo>
                  <a:pt x="326755" y="138721"/>
                  <a:pt x="322478" y="124348"/>
                  <a:pt x="328051" y="112004"/>
                </a:cubicBezTo>
                <a:lnTo>
                  <a:pt x="328051" y="112004"/>
                </a:lnTo>
                <a:cubicBezTo>
                  <a:pt x="333670" y="99659"/>
                  <a:pt x="347358" y="93439"/>
                  <a:pt x="360074" y="96659"/>
                </a:cubicBezTo>
                <a:lnTo>
                  <a:pt x="360264" y="96287"/>
                </a:lnTo>
                <a:lnTo>
                  <a:pt x="364636" y="98268"/>
                </a:lnTo>
                <a:lnTo>
                  <a:pt x="640185" y="223494"/>
                </a:lnTo>
                <a:lnTo>
                  <a:pt x="644604" y="225475"/>
                </a:lnTo>
                <a:lnTo>
                  <a:pt x="644604" y="225475"/>
                </a:lnTo>
                <a:close/>
                <a:moveTo>
                  <a:pt x="405641" y="2609"/>
                </a:moveTo>
                <a:cubicBezTo>
                  <a:pt x="390849" y="-4068"/>
                  <a:pt x="373256" y="2514"/>
                  <a:pt x="366570" y="17306"/>
                </a:cubicBezTo>
                <a:lnTo>
                  <a:pt x="357073" y="38175"/>
                </a:lnTo>
                <a:cubicBezTo>
                  <a:pt x="350349" y="52920"/>
                  <a:pt x="356987" y="70522"/>
                  <a:pt x="371732" y="77247"/>
                </a:cubicBezTo>
                <a:lnTo>
                  <a:pt x="651434" y="204320"/>
                </a:lnTo>
                <a:cubicBezTo>
                  <a:pt x="666179" y="211006"/>
                  <a:pt x="683781" y="204415"/>
                  <a:pt x="690410" y="189623"/>
                </a:cubicBezTo>
                <a:lnTo>
                  <a:pt x="699897" y="168753"/>
                </a:lnTo>
                <a:cubicBezTo>
                  <a:pt x="706631" y="154009"/>
                  <a:pt x="700088" y="136407"/>
                  <a:pt x="685248" y="129682"/>
                </a:cubicBezTo>
                <a:lnTo>
                  <a:pt x="405641" y="2609"/>
                </a:lnTo>
                <a:lnTo>
                  <a:pt x="405641" y="2609"/>
                </a:lnTo>
                <a:close/>
                <a:moveTo>
                  <a:pt x="167249" y="527255"/>
                </a:moveTo>
                <a:cubicBezTo>
                  <a:pt x="152505" y="520531"/>
                  <a:pt x="134903" y="527170"/>
                  <a:pt x="128178" y="541914"/>
                </a:cubicBezTo>
                <a:lnTo>
                  <a:pt x="118729" y="562774"/>
                </a:lnTo>
                <a:cubicBezTo>
                  <a:pt x="112004" y="577528"/>
                  <a:pt x="118643" y="595121"/>
                  <a:pt x="133340" y="601855"/>
                </a:cubicBezTo>
                <a:lnTo>
                  <a:pt x="413014" y="728881"/>
                </a:lnTo>
                <a:cubicBezTo>
                  <a:pt x="427806" y="735605"/>
                  <a:pt x="445408" y="728976"/>
                  <a:pt x="452085" y="714279"/>
                </a:cubicBezTo>
                <a:lnTo>
                  <a:pt x="461582" y="693362"/>
                </a:lnTo>
                <a:cubicBezTo>
                  <a:pt x="468259" y="678617"/>
                  <a:pt x="461715" y="661015"/>
                  <a:pt x="446923" y="654338"/>
                </a:cubicBezTo>
                <a:lnTo>
                  <a:pt x="167249" y="527255"/>
                </a:lnTo>
                <a:lnTo>
                  <a:pt x="167249" y="527255"/>
                </a:lnTo>
                <a:close/>
                <a:moveTo>
                  <a:pt x="534210" y="510768"/>
                </a:moveTo>
                <a:cubicBezTo>
                  <a:pt x="551726" y="518740"/>
                  <a:pt x="572272" y="512063"/>
                  <a:pt x="582035" y="496071"/>
                </a:cubicBezTo>
                <a:lnTo>
                  <a:pt x="952481" y="664387"/>
                </a:lnTo>
                <a:lnTo>
                  <a:pt x="952481" y="563527"/>
                </a:lnTo>
                <a:lnTo>
                  <a:pt x="620097" y="412489"/>
                </a:lnTo>
                <a:cubicBezTo>
                  <a:pt x="625631" y="394563"/>
                  <a:pt x="617144" y="374703"/>
                  <a:pt x="599646" y="366778"/>
                </a:cubicBezTo>
                <a:lnTo>
                  <a:pt x="585921" y="397001"/>
                </a:lnTo>
                <a:lnTo>
                  <a:pt x="547954" y="480583"/>
                </a:lnTo>
                <a:lnTo>
                  <a:pt x="534210" y="510768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A0BAC8E5-12CF-41E3-90EF-719BCC17A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18083"/>
          </a:xfrm>
          <a:solidFill>
            <a:srgbClr val="EBF3FA"/>
          </a:solidFill>
          <a:ln w="19050">
            <a:solidFill>
              <a:srgbClr val="C8D8E6"/>
            </a:solidFill>
          </a:ln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2200" b="1" dirty="0">
                <a:solidFill>
                  <a:srgbClr val="B90918"/>
                </a:solidFill>
                <a:latin typeface="Raleway"/>
              </a:rPr>
              <a:t>A SYSTEM THAT NORMALIZES SEXUAL ASSAULT</a:t>
            </a:r>
          </a:p>
        </p:txBody>
      </p:sp>
    </p:spTree>
    <p:extLst>
      <p:ext uri="{BB962C8B-B14F-4D97-AF65-F5344CB8AC3E}">
        <p14:creationId xmlns:p14="http://schemas.microsoft.com/office/powerpoint/2010/main" val="8910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23" grpId="0"/>
      <p:bldP spid="133" grpId="0"/>
      <p:bldP spid="139" grpId="0"/>
      <p:bldP spid="80" grpId="0"/>
      <p:bldP spid="116" grpId="0"/>
      <p:bldP spid="58" grpId="0" animBg="1"/>
      <p:bldP spid="79" grpId="0" animBg="1"/>
      <p:bldP spid="86" grpId="0"/>
      <p:bldP spid="88" grpId="0"/>
      <p:bldP spid="93" grpId="0"/>
      <p:bldP spid="62" grpId="0"/>
      <p:bldP spid="117" grpId="0"/>
      <p:bldP spid="120" grpId="0"/>
      <p:bldP spid="121" grpId="0"/>
      <p:bldP spid="134" grpId="0"/>
      <p:bldP spid="138" grpId="0"/>
      <p:bldP spid="83" grpId="0"/>
      <p:bldP spid="81" grpId="0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BD12108-741E-4CDD-B5F6-6A3A243DC96D}"/>
              </a:ext>
            </a:extLst>
          </p:cNvPr>
          <p:cNvGrpSpPr/>
          <p:nvPr/>
        </p:nvGrpSpPr>
        <p:grpSpPr>
          <a:xfrm>
            <a:off x="974533" y="1153604"/>
            <a:ext cx="9896173" cy="4819813"/>
            <a:chOff x="974533" y="905126"/>
            <a:chExt cx="9896173" cy="5661110"/>
          </a:xfrm>
        </p:grpSpPr>
        <p:sp>
          <p:nvSpPr>
            <p:cNvPr id="8" name="Arrow: Curved Right 7">
              <a:extLst>
                <a:ext uri="{FF2B5EF4-FFF2-40B4-BE49-F238E27FC236}">
                  <a16:creationId xmlns:a16="http://schemas.microsoft.com/office/drawing/2014/main" id="{3B3BFD3A-AC7C-4114-8945-CAB61E3BFED1}"/>
                </a:ext>
              </a:extLst>
            </p:cNvPr>
            <p:cNvSpPr/>
            <p:nvPr/>
          </p:nvSpPr>
          <p:spPr>
            <a:xfrm rot="5520000">
              <a:off x="5430055" y="-2424708"/>
              <a:ext cx="1315886" cy="7975554"/>
            </a:xfrm>
            <a:prstGeom prst="curvedRightArrow">
              <a:avLst>
                <a:gd name="adj1" fmla="val 9640"/>
                <a:gd name="adj2" fmla="val 29503"/>
                <a:gd name="adj3" fmla="val 12230"/>
              </a:avLst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Raleway"/>
              </a:endParaRPr>
            </a:p>
          </p:txBody>
        </p:sp>
        <p:sp>
          <p:nvSpPr>
            <p:cNvPr id="35" name="Arrow: Curved Right 34">
              <a:extLst>
                <a:ext uri="{FF2B5EF4-FFF2-40B4-BE49-F238E27FC236}">
                  <a16:creationId xmlns:a16="http://schemas.microsoft.com/office/drawing/2014/main" id="{6FB8B541-96F1-4A86-9C8F-E081CB4A1FA9}"/>
                </a:ext>
              </a:extLst>
            </p:cNvPr>
            <p:cNvSpPr/>
            <p:nvPr/>
          </p:nvSpPr>
          <p:spPr>
            <a:xfrm rot="15973552" flipH="1">
              <a:off x="3887620" y="308287"/>
              <a:ext cx="640080" cy="3200400"/>
            </a:xfrm>
            <a:prstGeom prst="curvedRightArrow">
              <a:avLst>
                <a:gd name="adj1" fmla="val 21882"/>
                <a:gd name="adj2" fmla="val 56386"/>
                <a:gd name="adj3" fmla="val 12230"/>
              </a:avLst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Raleway"/>
              </a:endParaRPr>
            </a:p>
          </p:txBody>
        </p:sp>
        <p:sp>
          <p:nvSpPr>
            <p:cNvPr id="36" name="Arrow: Curved Right 35">
              <a:extLst>
                <a:ext uri="{FF2B5EF4-FFF2-40B4-BE49-F238E27FC236}">
                  <a16:creationId xmlns:a16="http://schemas.microsoft.com/office/drawing/2014/main" id="{6743517F-399A-47F6-8B48-81F6BEBEEC83}"/>
                </a:ext>
              </a:extLst>
            </p:cNvPr>
            <p:cNvSpPr/>
            <p:nvPr/>
          </p:nvSpPr>
          <p:spPr>
            <a:xfrm rot="15973552" flipH="1">
              <a:off x="7266072" y="308287"/>
              <a:ext cx="640080" cy="3200400"/>
            </a:xfrm>
            <a:prstGeom prst="curvedRightArrow">
              <a:avLst>
                <a:gd name="adj1" fmla="val 21882"/>
                <a:gd name="adj2" fmla="val 56386"/>
                <a:gd name="adj3" fmla="val 12230"/>
              </a:avLst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Raleway"/>
              </a:endParaRPr>
            </a:p>
          </p:txBody>
        </p:sp>
        <p:sp>
          <p:nvSpPr>
            <p:cNvPr id="37" name="Arrow: Curved Right 36">
              <a:extLst>
                <a:ext uri="{FF2B5EF4-FFF2-40B4-BE49-F238E27FC236}">
                  <a16:creationId xmlns:a16="http://schemas.microsoft.com/office/drawing/2014/main" id="{8FFE2261-7AB9-4B66-8664-B8DF0FFC0015}"/>
                </a:ext>
              </a:extLst>
            </p:cNvPr>
            <p:cNvSpPr/>
            <p:nvPr/>
          </p:nvSpPr>
          <p:spPr>
            <a:xfrm rot="15956365" flipV="1">
              <a:off x="7282929" y="1503374"/>
              <a:ext cx="640080" cy="3200400"/>
            </a:xfrm>
            <a:prstGeom prst="curvedRightArrow">
              <a:avLst>
                <a:gd name="adj1" fmla="val 21882"/>
                <a:gd name="adj2" fmla="val 56386"/>
                <a:gd name="adj3" fmla="val 12230"/>
              </a:avLst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Raleway"/>
              </a:endParaRPr>
            </a:p>
          </p:txBody>
        </p:sp>
        <p:sp>
          <p:nvSpPr>
            <p:cNvPr id="42" name="Arrow: Curved Right 41">
              <a:extLst>
                <a:ext uri="{FF2B5EF4-FFF2-40B4-BE49-F238E27FC236}">
                  <a16:creationId xmlns:a16="http://schemas.microsoft.com/office/drawing/2014/main" id="{E4721E59-E491-4714-BDC3-05512AB42B95}"/>
                </a:ext>
              </a:extLst>
            </p:cNvPr>
            <p:cNvSpPr/>
            <p:nvPr/>
          </p:nvSpPr>
          <p:spPr>
            <a:xfrm rot="206203">
              <a:off x="974533" y="2414385"/>
              <a:ext cx="548640" cy="2659237"/>
            </a:xfrm>
            <a:prstGeom prst="curvedRightArrow">
              <a:avLst>
                <a:gd name="adj1" fmla="val 21882"/>
                <a:gd name="adj2" fmla="val 56386"/>
                <a:gd name="adj3" fmla="val 12230"/>
              </a:avLst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Raleway"/>
              </a:endParaRPr>
            </a:p>
          </p:txBody>
        </p:sp>
        <p:sp>
          <p:nvSpPr>
            <p:cNvPr id="43" name="Arrow: Curved Right 42">
              <a:extLst>
                <a:ext uri="{FF2B5EF4-FFF2-40B4-BE49-F238E27FC236}">
                  <a16:creationId xmlns:a16="http://schemas.microsoft.com/office/drawing/2014/main" id="{C24A59EC-E0E0-4012-BFA9-E15EFFA63CE8}"/>
                </a:ext>
              </a:extLst>
            </p:cNvPr>
            <p:cNvSpPr/>
            <p:nvPr/>
          </p:nvSpPr>
          <p:spPr>
            <a:xfrm rot="5520000" flipH="1" flipV="1">
              <a:off x="5083863" y="1906375"/>
              <a:ext cx="1344168" cy="7975554"/>
            </a:xfrm>
            <a:prstGeom prst="curvedRightArrow">
              <a:avLst>
                <a:gd name="adj1" fmla="val 9640"/>
                <a:gd name="adj2" fmla="val 29503"/>
                <a:gd name="adj3" fmla="val 12230"/>
              </a:avLst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Raleway"/>
              </a:endParaRPr>
            </a:p>
          </p:txBody>
        </p:sp>
        <p:sp>
          <p:nvSpPr>
            <p:cNvPr id="44" name="Arrow: Curved Right 43">
              <a:extLst>
                <a:ext uri="{FF2B5EF4-FFF2-40B4-BE49-F238E27FC236}">
                  <a16:creationId xmlns:a16="http://schemas.microsoft.com/office/drawing/2014/main" id="{A9DAC4AC-6C74-4796-A2FD-BDCAEEBD4B6E}"/>
                </a:ext>
              </a:extLst>
            </p:cNvPr>
            <p:cNvSpPr/>
            <p:nvPr/>
          </p:nvSpPr>
          <p:spPr>
            <a:xfrm rot="5697482" flipH="1" flipV="1">
              <a:off x="4112047" y="3976033"/>
              <a:ext cx="640080" cy="3200400"/>
            </a:xfrm>
            <a:prstGeom prst="curvedRightArrow">
              <a:avLst>
                <a:gd name="adj1" fmla="val 17586"/>
                <a:gd name="adj2" fmla="val 61224"/>
                <a:gd name="adj3" fmla="val 17297"/>
              </a:avLst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Raleway"/>
              </a:endParaRPr>
            </a:p>
          </p:txBody>
        </p:sp>
        <p:sp>
          <p:nvSpPr>
            <p:cNvPr id="45" name="Arrow: Curved Right 44">
              <a:extLst>
                <a:ext uri="{FF2B5EF4-FFF2-40B4-BE49-F238E27FC236}">
                  <a16:creationId xmlns:a16="http://schemas.microsoft.com/office/drawing/2014/main" id="{4782E731-3F8F-4AE4-87FB-6AFCEFDDC5ED}"/>
                </a:ext>
              </a:extLst>
            </p:cNvPr>
            <p:cNvSpPr/>
            <p:nvPr/>
          </p:nvSpPr>
          <p:spPr>
            <a:xfrm rot="-180000" flipH="1">
              <a:off x="6817201" y="2441816"/>
              <a:ext cx="548640" cy="2659237"/>
            </a:xfrm>
            <a:prstGeom prst="curvedRightArrow">
              <a:avLst>
                <a:gd name="adj1" fmla="val 21882"/>
                <a:gd name="adj2" fmla="val 56386"/>
                <a:gd name="adj3" fmla="val 12230"/>
              </a:avLst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Raleway"/>
              </a:endParaRPr>
            </a:p>
          </p:txBody>
        </p:sp>
        <p:sp>
          <p:nvSpPr>
            <p:cNvPr id="46" name="Arrow: Curved Right 45">
              <a:extLst>
                <a:ext uri="{FF2B5EF4-FFF2-40B4-BE49-F238E27FC236}">
                  <a16:creationId xmlns:a16="http://schemas.microsoft.com/office/drawing/2014/main" id="{3528A9E9-802C-4408-AD39-8C0A52D51DC0}"/>
                </a:ext>
              </a:extLst>
            </p:cNvPr>
            <p:cNvSpPr/>
            <p:nvPr/>
          </p:nvSpPr>
          <p:spPr>
            <a:xfrm rot="-180000" flipV="1">
              <a:off x="4438538" y="2363629"/>
              <a:ext cx="548640" cy="2659237"/>
            </a:xfrm>
            <a:prstGeom prst="curvedRightArrow">
              <a:avLst>
                <a:gd name="adj1" fmla="val 21882"/>
                <a:gd name="adj2" fmla="val 56386"/>
                <a:gd name="adj3" fmla="val 12230"/>
              </a:avLst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Raleway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8BA047A-D3F3-4F3A-BD7A-E2F6BF96CFD9}"/>
                </a:ext>
              </a:extLst>
            </p:cNvPr>
            <p:cNvGrpSpPr/>
            <p:nvPr/>
          </p:nvGrpSpPr>
          <p:grpSpPr>
            <a:xfrm>
              <a:off x="4921232" y="4583239"/>
              <a:ext cx="1920240" cy="731520"/>
              <a:chOff x="5449799" y="2990901"/>
              <a:chExt cx="2103120" cy="1005840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CEE0EE1-B635-AB47-AE09-8BED92D46177}"/>
                  </a:ext>
                </a:extLst>
              </p:cNvPr>
              <p:cNvSpPr/>
              <p:nvPr/>
            </p:nvSpPr>
            <p:spPr>
              <a:xfrm>
                <a:off x="5449799" y="2990901"/>
                <a:ext cx="2103120" cy="1005840"/>
              </a:xfrm>
              <a:prstGeom prst="ellipse">
                <a:avLst/>
              </a:prstGeom>
              <a:solidFill>
                <a:srgbClr val="E6F0F9"/>
              </a:solidFill>
              <a:ln>
                <a:solidFill>
                  <a:srgbClr val="8EAE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latin typeface="Raleway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DA41526-45E8-2547-8886-FD5D04AEB88D}"/>
                  </a:ext>
                </a:extLst>
              </p:cNvPr>
              <p:cNvSpPr txBox="1"/>
              <p:nvPr/>
            </p:nvSpPr>
            <p:spPr>
              <a:xfrm>
                <a:off x="5712287" y="3282224"/>
                <a:ext cx="1670173" cy="423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Raleway"/>
                    <a:cs typeface="Aharoni" panose="02010803020104030203" pitchFamily="2" charset="-79"/>
                  </a:rPr>
                  <a:t>SOCIAL STIGMA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BDE9B3-6368-4D7B-B47D-3DBAE4429EA3}"/>
                </a:ext>
              </a:extLst>
            </p:cNvPr>
            <p:cNvGrpSpPr/>
            <p:nvPr/>
          </p:nvGrpSpPr>
          <p:grpSpPr>
            <a:xfrm>
              <a:off x="4921232" y="2116313"/>
              <a:ext cx="1955955" cy="731520"/>
              <a:chOff x="5352556" y="4611397"/>
              <a:chExt cx="2222678" cy="100584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7B1A4AF-F848-7144-ADA2-845BFF06B718}"/>
                  </a:ext>
                </a:extLst>
              </p:cNvPr>
              <p:cNvSpPr/>
              <p:nvPr/>
            </p:nvSpPr>
            <p:spPr>
              <a:xfrm>
                <a:off x="5393141" y="4611397"/>
                <a:ext cx="2182093" cy="1005840"/>
              </a:xfrm>
              <a:prstGeom prst="ellipse">
                <a:avLst/>
              </a:prstGeom>
              <a:solidFill>
                <a:srgbClr val="E6F0F9"/>
              </a:solidFill>
              <a:ln>
                <a:solidFill>
                  <a:srgbClr val="8EAE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latin typeface="Raleway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71BAD5C-79C9-F141-9552-AD5F5B1ADD4C}"/>
                  </a:ext>
                </a:extLst>
              </p:cNvPr>
              <p:cNvSpPr txBox="1"/>
              <p:nvPr/>
            </p:nvSpPr>
            <p:spPr>
              <a:xfrm>
                <a:off x="5352556" y="4735486"/>
                <a:ext cx="2182093" cy="71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Raleway"/>
                    <a:cs typeface="Aharoni" panose="02010803020104030203" pitchFamily="2" charset="-79"/>
                  </a:rPr>
                  <a:t>PATRIARCHAL</a:t>
                </a:r>
              </a:p>
              <a:p>
                <a:pPr algn="ctr"/>
                <a:r>
                  <a:rPr lang="en-US" sz="1400" b="1" dirty="0">
                    <a:latin typeface="Raleway"/>
                    <a:cs typeface="Aharoni" panose="02010803020104030203" pitchFamily="2" charset="-79"/>
                  </a:rPr>
                  <a:t>BELIEFS</a:t>
                </a:r>
              </a:p>
            </p:txBody>
          </p:sp>
        </p:grpSp>
        <p:sp>
          <p:nvSpPr>
            <p:cNvPr id="48" name="Arrow: Curved Right 47">
              <a:extLst>
                <a:ext uri="{FF2B5EF4-FFF2-40B4-BE49-F238E27FC236}">
                  <a16:creationId xmlns:a16="http://schemas.microsoft.com/office/drawing/2014/main" id="{AFF53FF3-4401-4211-8234-D11231E248D4}"/>
                </a:ext>
              </a:extLst>
            </p:cNvPr>
            <p:cNvSpPr/>
            <p:nvPr/>
          </p:nvSpPr>
          <p:spPr>
            <a:xfrm rot="8108577" flipH="1" flipV="1">
              <a:off x="3364526" y="2407510"/>
              <a:ext cx="675676" cy="3713334"/>
            </a:xfrm>
            <a:prstGeom prst="curvedRightArrow">
              <a:avLst>
                <a:gd name="adj1" fmla="val 17586"/>
                <a:gd name="adj2" fmla="val 51296"/>
                <a:gd name="adj3" fmla="val 18589"/>
              </a:avLst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Raleway"/>
              </a:endParaRPr>
            </a:p>
          </p:txBody>
        </p:sp>
        <p:sp>
          <p:nvSpPr>
            <p:cNvPr id="49" name="Arrow: Curved Right 48">
              <a:extLst>
                <a:ext uri="{FF2B5EF4-FFF2-40B4-BE49-F238E27FC236}">
                  <a16:creationId xmlns:a16="http://schemas.microsoft.com/office/drawing/2014/main" id="{7B1DDCF1-129D-4D2C-A207-79F57DE93550}"/>
                </a:ext>
              </a:extLst>
            </p:cNvPr>
            <p:cNvSpPr/>
            <p:nvPr/>
          </p:nvSpPr>
          <p:spPr>
            <a:xfrm rot="21425078" flipH="1">
              <a:off x="10319295" y="2420719"/>
              <a:ext cx="551411" cy="2659237"/>
            </a:xfrm>
            <a:prstGeom prst="curvedRightArrow">
              <a:avLst>
                <a:gd name="adj1" fmla="val 21882"/>
                <a:gd name="adj2" fmla="val 56386"/>
                <a:gd name="adj3" fmla="val 12230"/>
              </a:avLst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Raleway"/>
              </a:endParaRPr>
            </a:p>
          </p:txBody>
        </p:sp>
        <p:sp>
          <p:nvSpPr>
            <p:cNvPr id="50" name="Arrow: Curved Right 49">
              <a:extLst>
                <a:ext uri="{FF2B5EF4-FFF2-40B4-BE49-F238E27FC236}">
                  <a16:creationId xmlns:a16="http://schemas.microsoft.com/office/drawing/2014/main" id="{740B4780-9B2B-4FE0-8CA6-237D2B4F0093}"/>
                </a:ext>
              </a:extLst>
            </p:cNvPr>
            <p:cNvSpPr/>
            <p:nvPr/>
          </p:nvSpPr>
          <p:spPr>
            <a:xfrm rot="21420000" flipV="1">
              <a:off x="7865774" y="2345906"/>
              <a:ext cx="548640" cy="2659237"/>
            </a:xfrm>
            <a:prstGeom prst="curvedRightArrow">
              <a:avLst>
                <a:gd name="adj1" fmla="val 21882"/>
                <a:gd name="adj2" fmla="val 56386"/>
                <a:gd name="adj3" fmla="val 12230"/>
              </a:avLst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Raleway"/>
              </a:endParaRPr>
            </a:p>
          </p:txBody>
        </p:sp>
        <p:sp>
          <p:nvSpPr>
            <p:cNvPr id="52" name="Arrow: Curved Right 51">
              <a:extLst>
                <a:ext uri="{FF2B5EF4-FFF2-40B4-BE49-F238E27FC236}">
                  <a16:creationId xmlns:a16="http://schemas.microsoft.com/office/drawing/2014/main" id="{0BD4FB3F-359E-4543-BAC8-06CEBCFA5FD8}"/>
                </a:ext>
              </a:extLst>
            </p:cNvPr>
            <p:cNvSpPr/>
            <p:nvPr/>
          </p:nvSpPr>
          <p:spPr>
            <a:xfrm rot="13491423" flipV="1">
              <a:off x="7748701" y="2407510"/>
              <a:ext cx="675676" cy="3713334"/>
            </a:xfrm>
            <a:prstGeom prst="curvedRightArrow">
              <a:avLst>
                <a:gd name="adj1" fmla="val 17586"/>
                <a:gd name="adj2" fmla="val 51296"/>
                <a:gd name="adj3" fmla="val 18589"/>
              </a:avLst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Raleway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D80D3F1-9E4D-4D53-BD2F-8762131F29FB}"/>
                </a:ext>
              </a:extLst>
            </p:cNvPr>
            <p:cNvGrpSpPr/>
            <p:nvPr/>
          </p:nvGrpSpPr>
          <p:grpSpPr>
            <a:xfrm>
              <a:off x="8384135" y="2116313"/>
              <a:ext cx="1920240" cy="731520"/>
              <a:chOff x="8730945" y="2896594"/>
              <a:chExt cx="2103120" cy="1005840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7C10D77-8D0E-5F44-B074-945AEB25DA7C}"/>
                  </a:ext>
                </a:extLst>
              </p:cNvPr>
              <p:cNvSpPr/>
              <p:nvPr/>
            </p:nvSpPr>
            <p:spPr>
              <a:xfrm>
                <a:off x="8730945" y="2896594"/>
                <a:ext cx="2103120" cy="1005840"/>
              </a:xfrm>
              <a:prstGeom prst="ellipse">
                <a:avLst/>
              </a:prstGeom>
              <a:solidFill>
                <a:srgbClr val="E6F0F9"/>
              </a:solidFill>
              <a:ln>
                <a:solidFill>
                  <a:srgbClr val="8EAE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latin typeface="Raleway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7B97881-6FC4-8C40-B489-8D0A840F4C5C}"/>
                  </a:ext>
                </a:extLst>
              </p:cNvPr>
              <p:cNvSpPr txBox="1"/>
              <p:nvPr/>
            </p:nvSpPr>
            <p:spPr>
              <a:xfrm>
                <a:off x="8773462" y="3006135"/>
                <a:ext cx="2001612" cy="71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Raleway"/>
                    <a:cs typeface="Aharoni" panose="02010803020104030203" pitchFamily="2" charset="-79"/>
                  </a:rPr>
                  <a:t>LACK OF</a:t>
                </a:r>
              </a:p>
              <a:p>
                <a:pPr algn="ctr"/>
                <a:r>
                  <a:rPr lang="en-US" sz="1400" b="1" dirty="0">
                    <a:latin typeface="Raleway"/>
                    <a:cs typeface="Aharoni" panose="02010803020104030203" pitchFamily="2" charset="-79"/>
                  </a:rPr>
                  <a:t>EDUCATION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31B6C02-D47D-40C0-A020-56421E9D711D}"/>
                </a:ext>
              </a:extLst>
            </p:cNvPr>
            <p:cNvGrpSpPr/>
            <p:nvPr/>
          </p:nvGrpSpPr>
          <p:grpSpPr>
            <a:xfrm>
              <a:off x="8422955" y="4583239"/>
              <a:ext cx="1955237" cy="731520"/>
              <a:chOff x="7211904" y="1218416"/>
              <a:chExt cx="2329854" cy="100584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7D236A3-8DA2-B045-BCE8-63D7896A38DD}"/>
                  </a:ext>
                </a:extLst>
              </p:cNvPr>
              <p:cNvSpPr/>
              <p:nvPr/>
            </p:nvSpPr>
            <p:spPr>
              <a:xfrm>
                <a:off x="7211904" y="1218416"/>
                <a:ext cx="2288151" cy="1005840"/>
              </a:xfrm>
              <a:prstGeom prst="ellipse">
                <a:avLst/>
              </a:prstGeom>
              <a:solidFill>
                <a:srgbClr val="E6F0F9"/>
              </a:solidFill>
              <a:ln>
                <a:solidFill>
                  <a:srgbClr val="8EAE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latin typeface="Raleway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077592D-2133-DF41-82B9-085E703EB468}"/>
                  </a:ext>
                </a:extLst>
              </p:cNvPr>
              <p:cNvSpPr txBox="1"/>
              <p:nvPr/>
            </p:nvSpPr>
            <p:spPr>
              <a:xfrm>
                <a:off x="7253608" y="1297871"/>
                <a:ext cx="2288150" cy="71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Raleway"/>
                    <a:cs typeface="Aharoni" panose="02010803020104030203" pitchFamily="2" charset="-79"/>
                  </a:rPr>
                  <a:t>ECONOMIC</a:t>
                </a:r>
              </a:p>
              <a:p>
                <a:pPr algn="ctr"/>
                <a:r>
                  <a:rPr lang="en-US" sz="1400" b="1" dirty="0">
                    <a:latin typeface="Raleway"/>
                    <a:cs typeface="Aharoni" panose="02010803020104030203" pitchFamily="2" charset="-79"/>
                  </a:rPr>
                  <a:t>DISADVANTAGE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3DD2A9-287D-402C-AE11-9298632CA195}"/>
                </a:ext>
              </a:extLst>
            </p:cNvPr>
            <p:cNvGrpSpPr/>
            <p:nvPr/>
          </p:nvGrpSpPr>
          <p:grpSpPr>
            <a:xfrm>
              <a:off x="1540161" y="2116313"/>
              <a:ext cx="1921332" cy="731520"/>
              <a:chOff x="2015202" y="2811692"/>
              <a:chExt cx="2367544" cy="100584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D854099-5BCC-AC45-A80D-0E4F7B24E650}"/>
                  </a:ext>
                </a:extLst>
              </p:cNvPr>
              <p:cNvSpPr/>
              <p:nvPr/>
            </p:nvSpPr>
            <p:spPr>
              <a:xfrm>
                <a:off x="2015202" y="2811692"/>
                <a:ext cx="2366198" cy="1005840"/>
              </a:xfrm>
              <a:prstGeom prst="ellipse">
                <a:avLst/>
              </a:prstGeom>
              <a:solidFill>
                <a:srgbClr val="E6F0F9"/>
              </a:solidFill>
              <a:ln>
                <a:solidFill>
                  <a:srgbClr val="8EAE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latin typeface="Raleway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A5B17F1-3DA8-6140-A1A2-6B6DEF888A98}"/>
                  </a:ext>
                </a:extLst>
              </p:cNvPr>
              <p:cNvSpPr txBox="1"/>
              <p:nvPr/>
            </p:nvSpPr>
            <p:spPr>
              <a:xfrm>
                <a:off x="2016548" y="2965114"/>
                <a:ext cx="2366198" cy="71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Raleway"/>
                    <a:cs typeface="Aharoni" panose="02010803020104030203" pitchFamily="2" charset="-79"/>
                  </a:rPr>
                  <a:t>HARMFUL RELIGIOUS</a:t>
                </a:r>
              </a:p>
              <a:p>
                <a:pPr algn="ctr"/>
                <a:r>
                  <a:rPr lang="en-US" sz="1400" b="1" dirty="0">
                    <a:latin typeface="Raleway"/>
                    <a:cs typeface="Aharoni" panose="02010803020104030203" pitchFamily="2" charset="-79"/>
                  </a:rPr>
                  <a:t>PRACTICES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109B138-8306-4094-9BCE-FBE5AC63A20B}"/>
                </a:ext>
              </a:extLst>
            </p:cNvPr>
            <p:cNvGrpSpPr/>
            <p:nvPr/>
          </p:nvGrpSpPr>
          <p:grpSpPr>
            <a:xfrm>
              <a:off x="1486787" y="4583239"/>
              <a:ext cx="1920240" cy="731520"/>
              <a:chOff x="3574522" y="1318296"/>
              <a:chExt cx="2103120" cy="1005840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A25FF06-14B4-0347-96C7-8C4B366A186A}"/>
                  </a:ext>
                </a:extLst>
              </p:cNvPr>
              <p:cNvSpPr/>
              <p:nvPr/>
            </p:nvSpPr>
            <p:spPr>
              <a:xfrm>
                <a:off x="3574522" y="1318296"/>
                <a:ext cx="2103120" cy="1005840"/>
              </a:xfrm>
              <a:prstGeom prst="ellipse">
                <a:avLst/>
              </a:prstGeom>
              <a:solidFill>
                <a:srgbClr val="E6F0F9"/>
              </a:solidFill>
              <a:ln>
                <a:solidFill>
                  <a:srgbClr val="8EAE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latin typeface="Raleway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6E2B5C8-CEA3-4048-86FD-00CE0288224F}"/>
                  </a:ext>
                </a:extLst>
              </p:cNvPr>
              <p:cNvSpPr txBox="1"/>
              <p:nvPr/>
            </p:nvSpPr>
            <p:spPr>
              <a:xfrm>
                <a:off x="3640268" y="1420382"/>
                <a:ext cx="1940402" cy="71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Raleway"/>
                    <a:cs typeface="Aharoni" panose="02010803020104030203" pitchFamily="2" charset="-79"/>
                  </a:rPr>
                  <a:t>CASTE- BASED</a:t>
                </a:r>
              </a:p>
              <a:p>
                <a:pPr algn="ctr"/>
                <a:r>
                  <a:rPr lang="en-US" sz="1400" b="1" dirty="0">
                    <a:latin typeface="Raleway"/>
                    <a:cs typeface="Aharoni" panose="02010803020104030203" pitchFamily="2" charset="-79"/>
                  </a:rPr>
                  <a:t>SEGREGATION</a:t>
                </a:r>
              </a:p>
            </p:txBody>
          </p:sp>
        </p:grpSp>
      </p:grp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E2A4D76-1859-45D4-900A-8DBD2E4CE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18083"/>
          </a:xfrm>
          <a:solidFill>
            <a:srgbClr val="EBF3FA"/>
          </a:solidFill>
          <a:ln w="19050">
            <a:solidFill>
              <a:srgbClr val="C8D8E6"/>
            </a:solidFill>
          </a:ln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2200" b="1" dirty="0">
                <a:solidFill>
                  <a:srgbClr val="B90918"/>
                </a:solidFill>
                <a:latin typeface="Raleway"/>
              </a:rPr>
              <a:t>THE MENTAL MODELS AND UNDERLYING STRUCTURES THAT SUPPORT THE SYSTEM</a:t>
            </a:r>
          </a:p>
        </p:txBody>
      </p:sp>
    </p:spTree>
    <p:extLst>
      <p:ext uri="{BB962C8B-B14F-4D97-AF65-F5344CB8AC3E}">
        <p14:creationId xmlns:p14="http://schemas.microsoft.com/office/powerpoint/2010/main" val="356894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E2A4D76-1859-45D4-900A-8DBD2E4CE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9940"/>
            <a:ext cx="12192000" cy="618083"/>
          </a:xfrm>
          <a:solidFill>
            <a:srgbClr val="EBF3FA"/>
          </a:solidFill>
          <a:ln w="19050">
            <a:solidFill>
              <a:srgbClr val="C8D8E6"/>
            </a:solidFill>
          </a:ln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2200" b="1" dirty="0">
                <a:solidFill>
                  <a:srgbClr val="B90918"/>
                </a:solidFill>
                <a:latin typeface="Raleway"/>
              </a:rPr>
              <a:t>THE SOLUTIONS LANDSCAPE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E7A3B52-915B-45CB-8327-86E8A18AEE3C}"/>
              </a:ext>
            </a:extLst>
          </p:cNvPr>
          <p:cNvSpPr/>
          <p:nvPr/>
        </p:nvSpPr>
        <p:spPr>
          <a:xfrm>
            <a:off x="1050237" y="1484247"/>
            <a:ext cx="781878" cy="752064"/>
          </a:xfrm>
          <a:prstGeom prst="roundRect">
            <a:avLst/>
          </a:prstGeom>
          <a:solidFill>
            <a:srgbClr val="D9E4EE"/>
          </a:solidFill>
          <a:ln w="57150">
            <a:solidFill>
              <a:srgbClr val="D9E4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AB21255-F2B2-4A61-856F-20C3A0ACDDAB}"/>
              </a:ext>
            </a:extLst>
          </p:cNvPr>
          <p:cNvSpPr/>
          <p:nvPr/>
        </p:nvSpPr>
        <p:spPr>
          <a:xfrm>
            <a:off x="526776" y="2107098"/>
            <a:ext cx="1828800" cy="24688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9E4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oogle Shape;87;p11" descr="Teacher">
            <a:extLst>
              <a:ext uri="{FF2B5EF4-FFF2-40B4-BE49-F238E27FC236}">
                <a16:creationId xmlns:a16="http://schemas.microsoft.com/office/drawing/2014/main" id="{3FD68C07-A3F5-4E4B-9AA6-63F10B27D0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2576" y="1551252"/>
            <a:ext cx="457200" cy="457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D85B78-841F-4AFD-9559-AABFFDF26241}"/>
              </a:ext>
            </a:extLst>
          </p:cNvPr>
          <p:cNvSpPr txBox="1"/>
          <p:nvPr/>
        </p:nvSpPr>
        <p:spPr>
          <a:xfrm>
            <a:off x="516839" y="2673891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Raleway"/>
                <a:ea typeface="Cambria" panose="02040503050406030204" pitchFamily="18" charset="0"/>
              </a:rPr>
              <a:t>Early childhood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Raleway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Raleway"/>
                <a:ea typeface="Cambria" panose="02040503050406030204" pitchFamily="18" charset="0"/>
              </a:rPr>
              <a:t>Gender sensitization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Raleway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Raleway"/>
                <a:ea typeface="Cambria" panose="02040503050406030204" pitchFamily="18" charset="0"/>
              </a:rPr>
              <a:t>Positive sexuality training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42BA10-A429-4AFC-A4F3-611E37BEB85B}"/>
              </a:ext>
            </a:extLst>
          </p:cNvPr>
          <p:cNvSpPr txBox="1"/>
          <p:nvPr/>
        </p:nvSpPr>
        <p:spPr>
          <a:xfrm>
            <a:off x="526776" y="230588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B90918"/>
                </a:solidFill>
              </a:rPr>
              <a:t>EDUCATION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85F22E-4A21-4F3B-95C1-5702E2A65CAE}"/>
              </a:ext>
            </a:extLst>
          </p:cNvPr>
          <p:cNvSpPr/>
          <p:nvPr/>
        </p:nvSpPr>
        <p:spPr>
          <a:xfrm>
            <a:off x="3330438" y="1484247"/>
            <a:ext cx="781878" cy="752064"/>
          </a:xfrm>
          <a:prstGeom prst="roundRect">
            <a:avLst/>
          </a:prstGeom>
          <a:solidFill>
            <a:srgbClr val="D9E4EE"/>
          </a:solidFill>
          <a:ln w="57150">
            <a:solidFill>
              <a:srgbClr val="D9E4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481FA0-0AAC-45BA-859F-CBBC74A3E73C}"/>
              </a:ext>
            </a:extLst>
          </p:cNvPr>
          <p:cNvSpPr/>
          <p:nvPr/>
        </p:nvSpPr>
        <p:spPr>
          <a:xfrm>
            <a:off x="2806972" y="2107098"/>
            <a:ext cx="1828800" cy="24688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9E4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oogle Shape;93;p11" descr="Bank">
            <a:extLst>
              <a:ext uri="{FF2B5EF4-FFF2-40B4-BE49-F238E27FC236}">
                <a16:creationId xmlns:a16="http://schemas.microsoft.com/office/drawing/2014/main" id="{1D853824-8456-4658-8D2B-D76E1AFABA4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7052" y="1551252"/>
            <a:ext cx="548640" cy="45767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D0E0ED-0D07-41DC-8CBE-3FA9B0C29E01}"/>
              </a:ext>
            </a:extLst>
          </p:cNvPr>
          <p:cNvSpPr txBox="1"/>
          <p:nvPr/>
        </p:nvSpPr>
        <p:spPr>
          <a:xfrm>
            <a:off x="2801175" y="2673891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aleway"/>
                <a:ea typeface="Cambria" panose="02040503050406030204" pitchFamily="18" charset="0"/>
              </a:rPr>
              <a:t>Zero-tolerance in schools and workplace </a:t>
            </a:r>
          </a:p>
          <a:p>
            <a:endParaRPr lang="en-US" sz="1200" dirty="0">
              <a:latin typeface="Raleway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aleway"/>
                <a:ea typeface="Cambria" panose="02040503050406030204" pitchFamily="18" charset="0"/>
              </a:rPr>
              <a:t>Policies mandating quota of women representation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9414B9-150A-4CBC-86EC-0DC2DD2D1C22}"/>
              </a:ext>
            </a:extLst>
          </p:cNvPr>
          <p:cNvSpPr txBox="1"/>
          <p:nvPr/>
        </p:nvSpPr>
        <p:spPr>
          <a:xfrm>
            <a:off x="2808628" y="230588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B90918"/>
                </a:solidFill>
              </a:rPr>
              <a:t>POLICY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8FB3D4-25B4-456C-95EB-1584D9A35BFD}"/>
              </a:ext>
            </a:extLst>
          </p:cNvPr>
          <p:cNvSpPr/>
          <p:nvPr/>
        </p:nvSpPr>
        <p:spPr>
          <a:xfrm>
            <a:off x="5612295" y="1484247"/>
            <a:ext cx="781878" cy="752064"/>
          </a:xfrm>
          <a:prstGeom prst="roundRect">
            <a:avLst/>
          </a:prstGeom>
          <a:solidFill>
            <a:srgbClr val="8EAECC"/>
          </a:solidFill>
          <a:ln w="57150">
            <a:solidFill>
              <a:srgbClr val="8EA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0FECA7-F97D-494F-AA6A-570CD9F1D6AB}"/>
              </a:ext>
            </a:extLst>
          </p:cNvPr>
          <p:cNvSpPr/>
          <p:nvPr/>
        </p:nvSpPr>
        <p:spPr>
          <a:xfrm>
            <a:off x="5088824" y="2107098"/>
            <a:ext cx="1828800" cy="24688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8EA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oogle Shape;92;p11" descr="Scales of justice">
            <a:extLst>
              <a:ext uri="{FF2B5EF4-FFF2-40B4-BE49-F238E27FC236}">
                <a16:creationId xmlns:a16="http://schemas.microsoft.com/office/drawing/2014/main" id="{F653AE52-BFDA-43BF-8A77-88468AFA223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4624" y="155149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20AFBED-F078-41A7-A66E-372DAFCA5F82}"/>
              </a:ext>
            </a:extLst>
          </p:cNvPr>
          <p:cNvSpPr txBox="1"/>
          <p:nvPr/>
        </p:nvSpPr>
        <p:spPr>
          <a:xfrm>
            <a:off x="5087167" y="2673891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aleway"/>
                <a:ea typeface="Cambria" panose="02040503050406030204" pitchFamily="18" charset="0"/>
              </a:rPr>
              <a:t>Stronger enforcement of acts such as POCSO and Nirbhaya </a:t>
            </a:r>
          </a:p>
          <a:p>
            <a:endParaRPr lang="en-US" sz="1200" dirty="0">
              <a:latin typeface="Raleway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aleway"/>
                <a:ea typeface="Cambria" panose="02040503050406030204" pitchFamily="18" charset="0"/>
              </a:rPr>
              <a:t>Expedition of the legal process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386B85-51D3-4431-85C5-E06C6B086C57}"/>
              </a:ext>
            </a:extLst>
          </p:cNvPr>
          <p:cNvSpPr txBox="1"/>
          <p:nvPr/>
        </p:nvSpPr>
        <p:spPr>
          <a:xfrm>
            <a:off x="5092136" y="230588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B90918"/>
                </a:solidFill>
              </a:rPr>
              <a:t>LEGAL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309450-F593-4C98-A56A-EDCF25406FF9}"/>
              </a:ext>
            </a:extLst>
          </p:cNvPr>
          <p:cNvSpPr/>
          <p:nvPr/>
        </p:nvSpPr>
        <p:spPr>
          <a:xfrm>
            <a:off x="7895808" y="1484247"/>
            <a:ext cx="781878" cy="752064"/>
          </a:xfrm>
          <a:prstGeom prst="roundRect">
            <a:avLst/>
          </a:prstGeom>
          <a:solidFill>
            <a:srgbClr val="8EAECC"/>
          </a:solidFill>
          <a:ln w="57150">
            <a:solidFill>
              <a:srgbClr val="8EA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5241F2-3353-4FFA-A3C8-ADE352A3AAE7}"/>
              </a:ext>
            </a:extLst>
          </p:cNvPr>
          <p:cNvSpPr/>
          <p:nvPr/>
        </p:nvSpPr>
        <p:spPr>
          <a:xfrm>
            <a:off x="7372332" y="2107098"/>
            <a:ext cx="1828800" cy="24688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8EA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oogle Shape;95;p11" descr="Download from cloud">
            <a:extLst>
              <a:ext uri="{FF2B5EF4-FFF2-40B4-BE49-F238E27FC236}">
                <a16:creationId xmlns:a16="http://schemas.microsoft.com/office/drawing/2014/main" id="{E9FA900D-E535-4B13-BF47-72427F0461E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8132" y="155149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BE48446-FBEC-476E-AC7B-5E0E140A076C}"/>
              </a:ext>
            </a:extLst>
          </p:cNvPr>
          <p:cNvSpPr txBox="1"/>
          <p:nvPr/>
        </p:nvSpPr>
        <p:spPr>
          <a:xfrm>
            <a:off x="7374815" y="267389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aleway"/>
                <a:ea typeface="Cambria" panose="02040503050406030204" pitchFamily="18" charset="0"/>
              </a:rPr>
              <a:t>SOS emergency lines to report harassment</a:t>
            </a:r>
          </a:p>
          <a:p>
            <a:endParaRPr lang="en-US" sz="1200" dirty="0">
              <a:latin typeface="Raleway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aleway"/>
                <a:ea typeface="Cambria" panose="02040503050406030204" pitchFamily="18" charset="0"/>
              </a:rPr>
              <a:t>Use of platforms like Twitter to convey the message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372376-3469-4C7F-95C5-1B68BA225B02}"/>
              </a:ext>
            </a:extLst>
          </p:cNvPr>
          <p:cNvSpPr txBox="1"/>
          <p:nvPr/>
        </p:nvSpPr>
        <p:spPr>
          <a:xfrm>
            <a:off x="7377300" y="230588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B90918"/>
                </a:solidFill>
              </a:rPr>
              <a:t>TECHNOLOGY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C847497-ED15-4209-9AB5-91C33809E7A8}"/>
              </a:ext>
            </a:extLst>
          </p:cNvPr>
          <p:cNvSpPr/>
          <p:nvPr/>
        </p:nvSpPr>
        <p:spPr>
          <a:xfrm>
            <a:off x="10180979" y="1484247"/>
            <a:ext cx="781878" cy="752064"/>
          </a:xfrm>
          <a:prstGeom prst="roundRect">
            <a:avLst/>
          </a:prstGeom>
          <a:solidFill>
            <a:srgbClr val="8EAECC"/>
          </a:solidFill>
          <a:ln w="57150">
            <a:solidFill>
              <a:srgbClr val="8EA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9B6E66-F027-42CC-AC05-3962A97FABF1}"/>
              </a:ext>
            </a:extLst>
          </p:cNvPr>
          <p:cNvSpPr/>
          <p:nvPr/>
        </p:nvSpPr>
        <p:spPr>
          <a:xfrm>
            <a:off x="9657497" y="2107098"/>
            <a:ext cx="1828800" cy="24688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8EA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oogle Shape;94;p11" descr="City">
            <a:extLst>
              <a:ext uri="{FF2B5EF4-FFF2-40B4-BE49-F238E27FC236}">
                <a16:creationId xmlns:a16="http://schemas.microsoft.com/office/drawing/2014/main" id="{F79E1EEC-A355-4E4D-8060-F49852BEE55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43297" y="155149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F30AF54-0D78-4838-95B4-AAE98C7C3218}"/>
              </a:ext>
            </a:extLst>
          </p:cNvPr>
          <p:cNvSpPr txBox="1"/>
          <p:nvPr/>
        </p:nvSpPr>
        <p:spPr>
          <a:xfrm>
            <a:off x="9664123" y="2673891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aleway"/>
                <a:ea typeface="Cambria" panose="02040503050406030204" pitchFamily="18" charset="0"/>
              </a:rPr>
              <a:t>Improved physical infrastructure like lighting, public transport</a:t>
            </a:r>
          </a:p>
          <a:p>
            <a:endParaRPr lang="en-US" sz="1200" dirty="0">
              <a:latin typeface="Raleway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aleway"/>
                <a:ea typeface="Cambria" panose="02040503050406030204" pitchFamily="18" charset="0"/>
              </a:rPr>
              <a:t>Social infrastructure like women's self-help groups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EE8482-5B0B-4621-8192-BDD5194D75B8}"/>
              </a:ext>
            </a:extLst>
          </p:cNvPr>
          <p:cNvSpPr txBox="1"/>
          <p:nvPr/>
        </p:nvSpPr>
        <p:spPr>
          <a:xfrm>
            <a:off x="9664122" y="230588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B90918"/>
                </a:solidFill>
              </a:rPr>
              <a:t>INFRASTRUCTURE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1D6FD-FB61-4765-8D9D-8ABEF0052A14}"/>
              </a:ext>
            </a:extLst>
          </p:cNvPr>
          <p:cNvSpPr/>
          <p:nvPr/>
        </p:nvSpPr>
        <p:spPr>
          <a:xfrm>
            <a:off x="530089" y="4331611"/>
            <a:ext cx="1828800" cy="530396"/>
          </a:xfrm>
          <a:prstGeom prst="rect">
            <a:avLst/>
          </a:prstGeom>
          <a:solidFill>
            <a:srgbClr val="D9E4EE"/>
          </a:solidFill>
          <a:ln w="57150">
            <a:solidFill>
              <a:srgbClr val="D9E4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4A1531-A67E-40C7-A1C9-6B131FB8B705}"/>
              </a:ext>
            </a:extLst>
          </p:cNvPr>
          <p:cNvSpPr/>
          <p:nvPr/>
        </p:nvSpPr>
        <p:spPr>
          <a:xfrm>
            <a:off x="2806973" y="4331611"/>
            <a:ext cx="1828800" cy="530396"/>
          </a:xfrm>
          <a:prstGeom prst="rect">
            <a:avLst/>
          </a:prstGeom>
          <a:solidFill>
            <a:srgbClr val="D9E4EE"/>
          </a:solidFill>
          <a:ln w="57150">
            <a:solidFill>
              <a:srgbClr val="D9E4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86196E-94CB-4E36-94FF-F6F73D951E4D}"/>
              </a:ext>
            </a:extLst>
          </p:cNvPr>
          <p:cNvSpPr/>
          <p:nvPr/>
        </p:nvSpPr>
        <p:spPr>
          <a:xfrm>
            <a:off x="5093794" y="4331611"/>
            <a:ext cx="1828800" cy="530396"/>
          </a:xfrm>
          <a:prstGeom prst="rect">
            <a:avLst/>
          </a:prstGeom>
          <a:solidFill>
            <a:srgbClr val="8EAECC"/>
          </a:solidFill>
          <a:ln w="57150">
            <a:solidFill>
              <a:srgbClr val="8EA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E67061-45AC-46D1-B5F2-AC7268282ADD}"/>
              </a:ext>
            </a:extLst>
          </p:cNvPr>
          <p:cNvSpPr/>
          <p:nvPr/>
        </p:nvSpPr>
        <p:spPr>
          <a:xfrm>
            <a:off x="7370678" y="4331611"/>
            <a:ext cx="1828800" cy="530396"/>
          </a:xfrm>
          <a:prstGeom prst="rect">
            <a:avLst/>
          </a:prstGeom>
          <a:solidFill>
            <a:srgbClr val="8EAECC"/>
          </a:solidFill>
          <a:ln w="57150">
            <a:solidFill>
              <a:srgbClr val="8EA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21D23F-B15F-41F4-9928-336FAB2B075C}"/>
              </a:ext>
            </a:extLst>
          </p:cNvPr>
          <p:cNvSpPr/>
          <p:nvPr/>
        </p:nvSpPr>
        <p:spPr>
          <a:xfrm>
            <a:off x="9659144" y="4301794"/>
            <a:ext cx="1828800" cy="530396"/>
          </a:xfrm>
          <a:prstGeom prst="rect">
            <a:avLst/>
          </a:prstGeom>
          <a:solidFill>
            <a:srgbClr val="8EAECC"/>
          </a:solidFill>
          <a:ln w="57150">
            <a:solidFill>
              <a:srgbClr val="8EA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 descr="Medicine">
            <a:extLst>
              <a:ext uri="{FF2B5EF4-FFF2-40B4-BE49-F238E27FC236}">
                <a16:creationId xmlns:a16="http://schemas.microsoft.com/office/drawing/2014/main" id="{45FED8FB-56B8-4E89-8A07-8059F60C7D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0116" y="4425422"/>
            <a:ext cx="342775" cy="342775"/>
          </a:xfrm>
          <a:prstGeom prst="rect">
            <a:avLst/>
          </a:prstGeom>
        </p:spPr>
      </p:pic>
      <p:pic>
        <p:nvPicPr>
          <p:cNvPr id="40" name="Graphic 39" descr="Medicine">
            <a:extLst>
              <a:ext uri="{FF2B5EF4-FFF2-40B4-BE49-F238E27FC236}">
                <a16:creationId xmlns:a16="http://schemas.microsoft.com/office/drawing/2014/main" id="{02C4A7A2-0E7B-4C05-BBDB-18CA97A5E9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2592" y="4425422"/>
            <a:ext cx="342775" cy="342775"/>
          </a:xfrm>
          <a:prstGeom prst="rect">
            <a:avLst/>
          </a:prstGeom>
        </p:spPr>
      </p:pic>
      <p:pic>
        <p:nvPicPr>
          <p:cNvPr id="42" name="Graphic 41" descr="Needle">
            <a:extLst>
              <a:ext uri="{FF2B5EF4-FFF2-40B4-BE49-F238E27FC236}">
                <a16:creationId xmlns:a16="http://schemas.microsoft.com/office/drawing/2014/main" id="{A19D4F1D-C890-445A-BA33-06D14AED99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43687" y="4423073"/>
            <a:ext cx="347472" cy="347472"/>
          </a:xfrm>
          <a:prstGeom prst="rect">
            <a:avLst/>
          </a:prstGeom>
        </p:spPr>
      </p:pic>
      <p:pic>
        <p:nvPicPr>
          <p:cNvPr id="44" name="Graphic 43" descr="Needle">
            <a:extLst>
              <a:ext uri="{FF2B5EF4-FFF2-40B4-BE49-F238E27FC236}">
                <a16:creationId xmlns:a16="http://schemas.microsoft.com/office/drawing/2014/main" id="{DA1D83FD-31F3-48B6-B656-A06C6B2496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2576" y="4423073"/>
            <a:ext cx="347472" cy="347472"/>
          </a:xfrm>
          <a:prstGeom prst="rect">
            <a:avLst/>
          </a:prstGeom>
        </p:spPr>
      </p:pic>
      <p:pic>
        <p:nvPicPr>
          <p:cNvPr id="45" name="Graphic 44" descr="Medicine">
            <a:extLst>
              <a:ext uri="{FF2B5EF4-FFF2-40B4-BE49-F238E27FC236}">
                <a16:creationId xmlns:a16="http://schemas.microsoft.com/office/drawing/2014/main" id="{0538C18C-98F0-4F9A-A09C-78A0B2581A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46147" y="4425422"/>
            <a:ext cx="342775" cy="342775"/>
          </a:xfrm>
          <a:prstGeom prst="rect">
            <a:avLst/>
          </a:prstGeom>
        </p:spPr>
      </p:pic>
      <p:pic>
        <p:nvPicPr>
          <p:cNvPr id="46" name="Graphic 45" descr="Needle">
            <a:extLst>
              <a:ext uri="{FF2B5EF4-FFF2-40B4-BE49-F238E27FC236}">
                <a16:creationId xmlns:a16="http://schemas.microsoft.com/office/drawing/2014/main" id="{269E7E22-C6B3-46F1-92D7-2F961AD9D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95425" y="4423073"/>
            <a:ext cx="347472" cy="347472"/>
          </a:xfrm>
          <a:prstGeom prst="rect">
            <a:avLst/>
          </a:prstGeom>
        </p:spPr>
      </p:pic>
      <p:pic>
        <p:nvPicPr>
          <p:cNvPr id="47" name="Graphic 46" descr="Needle">
            <a:extLst>
              <a:ext uri="{FF2B5EF4-FFF2-40B4-BE49-F238E27FC236}">
                <a16:creationId xmlns:a16="http://schemas.microsoft.com/office/drawing/2014/main" id="{18B0F6E0-68BE-4BBD-9560-0F743B2282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53025" y="4423073"/>
            <a:ext cx="347472" cy="347472"/>
          </a:xfrm>
          <a:prstGeom prst="rect">
            <a:avLst/>
          </a:prstGeom>
        </p:spPr>
      </p:pic>
      <p:pic>
        <p:nvPicPr>
          <p:cNvPr id="48" name="Graphic 47" descr="Medicine">
            <a:extLst>
              <a:ext uri="{FF2B5EF4-FFF2-40B4-BE49-F238E27FC236}">
                <a16:creationId xmlns:a16="http://schemas.microsoft.com/office/drawing/2014/main" id="{3E596D87-5879-40C9-A6B3-BEDADB5ADE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28994" y="5329922"/>
            <a:ext cx="342775" cy="342775"/>
          </a:xfrm>
          <a:prstGeom prst="rect">
            <a:avLst/>
          </a:prstGeom>
        </p:spPr>
      </p:pic>
      <p:pic>
        <p:nvPicPr>
          <p:cNvPr id="49" name="Graphic 48" descr="Needle">
            <a:extLst>
              <a:ext uri="{FF2B5EF4-FFF2-40B4-BE49-F238E27FC236}">
                <a16:creationId xmlns:a16="http://schemas.microsoft.com/office/drawing/2014/main" id="{466F6393-EB28-4CCE-A069-1BFE3C7BD0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05831" y="5327573"/>
            <a:ext cx="347472" cy="34747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60C0523-A12F-44C8-83F5-9AF12DF85FD8}"/>
              </a:ext>
            </a:extLst>
          </p:cNvPr>
          <p:cNvSpPr txBox="1"/>
          <p:nvPr/>
        </p:nvSpPr>
        <p:spPr>
          <a:xfrm>
            <a:off x="10368161" y="5362810"/>
            <a:ext cx="1626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aleway"/>
              </a:rPr>
              <a:t>Preventative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219F84-2ECF-4A08-8D1F-810A261B9A8F}"/>
              </a:ext>
            </a:extLst>
          </p:cNvPr>
          <p:cNvSpPr txBox="1"/>
          <p:nvPr/>
        </p:nvSpPr>
        <p:spPr>
          <a:xfrm>
            <a:off x="8976688" y="5362810"/>
            <a:ext cx="1626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aleway"/>
              </a:rPr>
              <a:t>Curative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9D64279-DAD4-401E-AF2D-F7E91836054F}"/>
              </a:ext>
            </a:extLst>
          </p:cNvPr>
          <p:cNvSpPr/>
          <p:nvPr/>
        </p:nvSpPr>
        <p:spPr>
          <a:xfrm>
            <a:off x="8468132" y="5247861"/>
            <a:ext cx="3048810" cy="50689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B0E9EC-9B16-492C-B166-30ABD1DDD803}"/>
              </a:ext>
            </a:extLst>
          </p:cNvPr>
          <p:cNvSpPr txBox="1"/>
          <p:nvPr/>
        </p:nvSpPr>
        <p:spPr>
          <a:xfrm>
            <a:off x="8970064" y="5992286"/>
            <a:ext cx="1626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aleway"/>
              </a:rPr>
              <a:t>Long Term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9CDF6B7-16C8-4C91-AA24-367AEB24E024}"/>
              </a:ext>
            </a:extLst>
          </p:cNvPr>
          <p:cNvSpPr/>
          <p:nvPr/>
        </p:nvSpPr>
        <p:spPr>
          <a:xfrm>
            <a:off x="8461508" y="5877337"/>
            <a:ext cx="3048810" cy="50689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27FAF9-F12E-4EA3-A122-A807B9040C89}"/>
              </a:ext>
            </a:extLst>
          </p:cNvPr>
          <p:cNvSpPr txBox="1"/>
          <p:nvPr/>
        </p:nvSpPr>
        <p:spPr>
          <a:xfrm>
            <a:off x="10371476" y="5992286"/>
            <a:ext cx="1626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aleway"/>
              </a:rPr>
              <a:t>Short Term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DD7B0AF-DFE4-4E51-8BED-826617E9E8EB}"/>
              </a:ext>
            </a:extLst>
          </p:cNvPr>
          <p:cNvSpPr/>
          <p:nvPr/>
        </p:nvSpPr>
        <p:spPr>
          <a:xfrm>
            <a:off x="8628994" y="5993625"/>
            <a:ext cx="274320" cy="274320"/>
          </a:xfrm>
          <a:prstGeom prst="rect">
            <a:avLst/>
          </a:prstGeom>
          <a:solidFill>
            <a:srgbClr val="D9E4EE"/>
          </a:solidFill>
          <a:ln w="57150">
            <a:solidFill>
              <a:srgbClr val="D9E4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B73EDB9-9C9F-4DBD-8202-5D5B959F39D8}"/>
              </a:ext>
            </a:extLst>
          </p:cNvPr>
          <p:cNvSpPr/>
          <p:nvPr/>
        </p:nvSpPr>
        <p:spPr>
          <a:xfrm>
            <a:off x="10042407" y="5993625"/>
            <a:ext cx="274320" cy="274320"/>
          </a:xfrm>
          <a:prstGeom prst="rect">
            <a:avLst/>
          </a:prstGeom>
          <a:solidFill>
            <a:srgbClr val="8EAECC"/>
          </a:solidFill>
          <a:ln w="57150">
            <a:solidFill>
              <a:srgbClr val="8EA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7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6;p17">
            <a:extLst>
              <a:ext uri="{FF2B5EF4-FFF2-40B4-BE49-F238E27FC236}">
                <a16:creationId xmlns:a16="http://schemas.microsoft.com/office/drawing/2014/main" id="{F31435B1-8498-4335-8719-1FBE8CBEE66A}"/>
              </a:ext>
            </a:extLst>
          </p:cNvPr>
          <p:cNvSpPr/>
          <p:nvPr/>
        </p:nvSpPr>
        <p:spPr>
          <a:xfrm>
            <a:off x="-38583" y="1690104"/>
            <a:ext cx="4936455" cy="5171098"/>
          </a:xfrm>
          <a:custGeom>
            <a:avLst/>
            <a:gdLst/>
            <a:ahLst/>
            <a:cxnLst/>
            <a:rect l="l" t="t" r="r" b="b"/>
            <a:pathLst>
              <a:path w="3647090" h="6358759" extrusionOk="0">
                <a:moveTo>
                  <a:pt x="0" y="0"/>
                </a:moveTo>
                <a:lnTo>
                  <a:pt x="2900855" y="283779"/>
                </a:lnTo>
                <a:lnTo>
                  <a:pt x="2564524" y="903890"/>
                </a:lnTo>
                <a:lnTo>
                  <a:pt x="2900855" y="1282262"/>
                </a:lnTo>
                <a:lnTo>
                  <a:pt x="2480442" y="2459421"/>
                </a:lnTo>
                <a:lnTo>
                  <a:pt x="3247697" y="4319752"/>
                </a:lnTo>
                <a:lnTo>
                  <a:pt x="2879835" y="5171090"/>
                </a:lnTo>
                <a:lnTo>
                  <a:pt x="3647090" y="6358759"/>
                </a:lnTo>
                <a:lnTo>
                  <a:pt x="21021" y="6348248"/>
                </a:lnTo>
                <a:lnTo>
                  <a:pt x="0" y="0"/>
                </a:lnTo>
                <a:close/>
              </a:path>
            </a:pathLst>
          </a:custGeom>
          <a:solidFill>
            <a:srgbClr val="C8D8E6">
              <a:alpha val="69000"/>
            </a:srgbClr>
          </a:solidFill>
          <a:ln>
            <a:solidFill>
              <a:schemeClr val="accent5">
                <a:lumMod val="40000"/>
                <a:lumOff val="60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 b="1" dirty="0">
              <a:solidFill>
                <a:srgbClr val="002060"/>
              </a:solidFill>
              <a:latin typeface="Raleway"/>
              <a:cs typeface="Aharoni" panose="02010803020104030203" pitchFamily="2" charset="-79"/>
              <a:sym typeface="Calibri"/>
            </a:endParaRP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8E2A4D76-1859-45D4-900A-8DBD2E4CE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18083"/>
          </a:xfrm>
          <a:solidFill>
            <a:srgbClr val="EBF3FA"/>
          </a:solidFill>
          <a:ln w="19050">
            <a:solidFill>
              <a:srgbClr val="C8D8E6"/>
            </a:solidFill>
          </a:ln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2200" b="1" dirty="0">
                <a:solidFill>
                  <a:srgbClr val="B90918"/>
                </a:solidFill>
                <a:latin typeface="Raleway"/>
              </a:rPr>
              <a:t>GAPS AND LEVERS OF CHANGE</a:t>
            </a:r>
          </a:p>
        </p:txBody>
      </p:sp>
      <p:sp>
        <p:nvSpPr>
          <p:cNvPr id="9" name="Google Shape;196;p17">
            <a:extLst>
              <a:ext uri="{FF2B5EF4-FFF2-40B4-BE49-F238E27FC236}">
                <a16:creationId xmlns:a16="http://schemas.microsoft.com/office/drawing/2014/main" id="{F0EDA055-D008-450A-8C48-247202D8A330}"/>
              </a:ext>
            </a:extLst>
          </p:cNvPr>
          <p:cNvSpPr/>
          <p:nvPr/>
        </p:nvSpPr>
        <p:spPr>
          <a:xfrm flipH="1">
            <a:off x="7335057" y="1700044"/>
            <a:ext cx="4896699" cy="5171098"/>
          </a:xfrm>
          <a:custGeom>
            <a:avLst/>
            <a:gdLst/>
            <a:ahLst/>
            <a:cxnLst/>
            <a:rect l="l" t="t" r="r" b="b"/>
            <a:pathLst>
              <a:path w="3647090" h="6358759" extrusionOk="0">
                <a:moveTo>
                  <a:pt x="0" y="0"/>
                </a:moveTo>
                <a:lnTo>
                  <a:pt x="2900855" y="283779"/>
                </a:lnTo>
                <a:lnTo>
                  <a:pt x="2564524" y="903890"/>
                </a:lnTo>
                <a:lnTo>
                  <a:pt x="2900855" y="1282262"/>
                </a:lnTo>
                <a:lnTo>
                  <a:pt x="2480442" y="2459421"/>
                </a:lnTo>
                <a:lnTo>
                  <a:pt x="3247697" y="4319752"/>
                </a:lnTo>
                <a:lnTo>
                  <a:pt x="2879835" y="5171090"/>
                </a:lnTo>
                <a:lnTo>
                  <a:pt x="3647090" y="6358759"/>
                </a:lnTo>
                <a:lnTo>
                  <a:pt x="21021" y="6348248"/>
                </a:lnTo>
                <a:lnTo>
                  <a:pt x="0" y="0"/>
                </a:lnTo>
                <a:close/>
              </a:path>
            </a:pathLst>
          </a:custGeom>
          <a:solidFill>
            <a:srgbClr val="C8D8E6">
              <a:alpha val="69000"/>
            </a:srgbClr>
          </a:solidFill>
          <a:ln>
            <a:solidFill>
              <a:schemeClr val="accent5">
                <a:lumMod val="40000"/>
                <a:lumOff val="60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 b="1" dirty="0">
              <a:solidFill>
                <a:srgbClr val="002060"/>
              </a:solidFill>
              <a:latin typeface="Raleway"/>
              <a:cs typeface="Aharoni" panose="02010803020104030203" pitchFamily="2" charset="-79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949D40-BDF5-4BCE-B0F8-E287CFAB259D}"/>
              </a:ext>
            </a:extLst>
          </p:cNvPr>
          <p:cNvSpPr/>
          <p:nvPr/>
        </p:nvSpPr>
        <p:spPr>
          <a:xfrm>
            <a:off x="-9352" y="1062082"/>
            <a:ext cx="12192000" cy="618083"/>
          </a:xfrm>
          <a:prstGeom prst="rect">
            <a:avLst/>
          </a:prstGeom>
          <a:solidFill>
            <a:srgbClr val="B9091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81F1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EA69EA-CA91-4439-8A59-EF9C303CB3D0}"/>
              </a:ext>
            </a:extLst>
          </p:cNvPr>
          <p:cNvSpPr txBox="1"/>
          <p:nvPr/>
        </p:nvSpPr>
        <p:spPr>
          <a:xfrm>
            <a:off x="178908" y="1186457"/>
            <a:ext cx="279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SOLUTIONS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3598B-917F-497E-BC01-29097CB8C620}"/>
              </a:ext>
            </a:extLst>
          </p:cNvPr>
          <p:cNvSpPr txBox="1"/>
          <p:nvPr/>
        </p:nvSpPr>
        <p:spPr>
          <a:xfrm>
            <a:off x="4465982" y="1186457"/>
            <a:ext cx="279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GAPS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458B9D-A074-4B6B-9383-8A8662F10528}"/>
              </a:ext>
            </a:extLst>
          </p:cNvPr>
          <p:cNvSpPr txBox="1"/>
          <p:nvPr/>
        </p:nvSpPr>
        <p:spPr>
          <a:xfrm>
            <a:off x="8961783" y="1186457"/>
            <a:ext cx="279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LEVERS OF CHANGE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5602EE-298C-4CBF-98F2-B6CC5D23634D}"/>
              </a:ext>
            </a:extLst>
          </p:cNvPr>
          <p:cNvGrpSpPr/>
          <p:nvPr/>
        </p:nvGrpSpPr>
        <p:grpSpPr>
          <a:xfrm>
            <a:off x="245169" y="2122651"/>
            <a:ext cx="3005824" cy="481333"/>
            <a:chOff x="248481" y="2143813"/>
            <a:chExt cx="3005824" cy="481333"/>
          </a:xfrm>
        </p:grpSpPr>
        <p:pic>
          <p:nvPicPr>
            <p:cNvPr id="14" name="Google Shape;87;p11" descr="Teacher">
              <a:extLst>
                <a:ext uri="{FF2B5EF4-FFF2-40B4-BE49-F238E27FC236}">
                  <a16:creationId xmlns:a16="http://schemas.microsoft.com/office/drawing/2014/main" id="{A07B704C-B0BA-404A-90ED-3C557978B23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8481" y="2167470"/>
              <a:ext cx="457200" cy="457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93;p11" descr="Bank">
              <a:extLst>
                <a:ext uri="{FF2B5EF4-FFF2-40B4-BE49-F238E27FC236}">
                  <a16:creationId xmlns:a16="http://schemas.microsoft.com/office/drawing/2014/main" id="{5FDDBAB7-D022-4E2F-894A-4CD4F02A417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2777" y="2143813"/>
              <a:ext cx="548640" cy="457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92;p11" descr="Scales of justice">
              <a:extLst>
                <a:ext uri="{FF2B5EF4-FFF2-40B4-BE49-F238E27FC236}">
                  <a16:creationId xmlns:a16="http://schemas.microsoft.com/office/drawing/2014/main" id="{C9FEA365-B743-46F6-A62D-42594A15D57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68513" y="216408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95;p11" descr="Download from cloud">
              <a:extLst>
                <a:ext uri="{FF2B5EF4-FFF2-40B4-BE49-F238E27FC236}">
                  <a16:creationId xmlns:a16="http://schemas.microsoft.com/office/drawing/2014/main" id="{E62E8A8F-4995-497F-9C08-BF4F519B522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82809" y="216408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94;p11" descr="City">
              <a:extLst>
                <a:ext uri="{FF2B5EF4-FFF2-40B4-BE49-F238E27FC236}">
                  <a16:creationId xmlns:a16="http://schemas.microsoft.com/office/drawing/2014/main" id="{CC7FDEBF-94C1-4A04-A076-1FD800622E7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97105" y="216408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E0EE6DE-48D5-4D20-B265-746D7071DC8B}"/>
              </a:ext>
            </a:extLst>
          </p:cNvPr>
          <p:cNvGrpSpPr/>
          <p:nvPr/>
        </p:nvGrpSpPr>
        <p:grpSpPr>
          <a:xfrm>
            <a:off x="245169" y="3420567"/>
            <a:ext cx="3005824" cy="481333"/>
            <a:chOff x="241857" y="3399455"/>
            <a:chExt cx="3005824" cy="481333"/>
          </a:xfrm>
        </p:grpSpPr>
        <p:pic>
          <p:nvPicPr>
            <p:cNvPr id="19" name="Google Shape;87;p11" descr="Teacher">
              <a:extLst>
                <a:ext uri="{FF2B5EF4-FFF2-40B4-BE49-F238E27FC236}">
                  <a16:creationId xmlns:a16="http://schemas.microsoft.com/office/drawing/2014/main" id="{FC34EA2B-50DA-43EF-B85E-22318155410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1857" y="3423112"/>
              <a:ext cx="457200" cy="457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93;p11" descr="Bank">
              <a:extLst>
                <a:ext uri="{FF2B5EF4-FFF2-40B4-BE49-F238E27FC236}">
                  <a16:creationId xmlns:a16="http://schemas.microsoft.com/office/drawing/2014/main" id="{8FACB5E0-A10A-4612-9D1B-0EFF6BC4758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56153" y="3399455"/>
              <a:ext cx="548640" cy="457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92;p11" descr="Scales of justice">
              <a:extLst>
                <a:ext uri="{FF2B5EF4-FFF2-40B4-BE49-F238E27FC236}">
                  <a16:creationId xmlns:a16="http://schemas.microsoft.com/office/drawing/2014/main" id="{5132D686-BF7B-41E0-BF78-8B9DE1A1B2A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61889" y="3419727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95;p11" descr="Download from cloud">
              <a:extLst>
                <a:ext uri="{FF2B5EF4-FFF2-40B4-BE49-F238E27FC236}">
                  <a16:creationId xmlns:a16="http://schemas.microsoft.com/office/drawing/2014/main" id="{F6D43A4E-0FBE-4AF8-B0E6-032A4C84E7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76185" y="3419727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94;p11" descr="City">
              <a:extLst>
                <a:ext uri="{FF2B5EF4-FFF2-40B4-BE49-F238E27FC236}">
                  <a16:creationId xmlns:a16="http://schemas.microsoft.com/office/drawing/2014/main" id="{BCDCA4DF-A637-4878-9A60-7C747B3B3A6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90481" y="3419727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CF61955-F003-48AE-9776-C6A1FFBD476D}"/>
              </a:ext>
            </a:extLst>
          </p:cNvPr>
          <p:cNvGrpSpPr/>
          <p:nvPr/>
        </p:nvGrpSpPr>
        <p:grpSpPr>
          <a:xfrm>
            <a:off x="1166613" y="4697321"/>
            <a:ext cx="1162936" cy="491272"/>
            <a:chOff x="1146320" y="4542453"/>
            <a:chExt cx="1162936" cy="491272"/>
          </a:xfrm>
        </p:grpSpPr>
        <p:pic>
          <p:nvPicPr>
            <p:cNvPr id="24" name="Google Shape;87;p11" descr="Teacher">
              <a:extLst>
                <a:ext uri="{FF2B5EF4-FFF2-40B4-BE49-F238E27FC236}">
                  <a16:creationId xmlns:a16="http://schemas.microsoft.com/office/drawing/2014/main" id="{B4800EF4-09CD-4DD9-8FEC-DED73483A8A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46320" y="4576049"/>
              <a:ext cx="457200" cy="457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93;p11" descr="Bank">
              <a:extLst>
                <a:ext uri="{FF2B5EF4-FFF2-40B4-BE49-F238E27FC236}">
                  <a16:creationId xmlns:a16="http://schemas.microsoft.com/office/drawing/2014/main" id="{A91F49FA-4AB5-49EB-BA11-1F291D6C166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60616" y="4542453"/>
              <a:ext cx="548640" cy="4576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8C4402-E0E2-4D54-B200-A38D6CEF9962}"/>
              </a:ext>
            </a:extLst>
          </p:cNvPr>
          <p:cNvGrpSpPr/>
          <p:nvPr/>
        </p:nvGrpSpPr>
        <p:grpSpPr>
          <a:xfrm>
            <a:off x="1189473" y="5985183"/>
            <a:ext cx="1117216" cy="471000"/>
            <a:chOff x="1146320" y="5596391"/>
            <a:chExt cx="1117216" cy="471000"/>
          </a:xfrm>
        </p:grpSpPr>
        <p:pic>
          <p:nvPicPr>
            <p:cNvPr id="26" name="Google Shape;87;p11" descr="Teacher">
              <a:extLst>
                <a:ext uri="{FF2B5EF4-FFF2-40B4-BE49-F238E27FC236}">
                  <a16:creationId xmlns:a16="http://schemas.microsoft.com/office/drawing/2014/main" id="{C95F07F7-6AC4-4D75-A7B7-5A72B76E54A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46320" y="5609715"/>
              <a:ext cx="457200" cy="457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95;p11" descr="Download from cloud">
              <a:extLst>
                <a:ext uri="{FF2B5EF4-FFF2-40B4-BE49-F238E27FC236}">
                  <a16:creationId xmlns:a16="http://schemas.microsoft.com/office/drawing/2014/main" id="{28995130-9A31-4405-BDDB-11D4161FFF3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06336" y="5596391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3159087-0429-4B5B-BA26-723BD48AAEBF}"/>
              </a:ext>
            </a:extLst>
          </p:cNvPr>
          <p:cNvCxnSpPr/>
          <p:nvPr/>
        </p:nvCxnSpPr>
        <p:spPr>
          <a:xfrm>
            <a:off x="5263" y="2970455"/>
            <a:ext cx="1218264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7CDE320-A4A4-4C68-80EC-C84B1A33FDCC}"/>
              </a:ext>
            </a:extLst>
          </p:cNvPr>
          <p:cNvCxnSpPr/>
          <p:nvPr/>
        </p:nvCxnSpPr>
        <p:spPr>
          <a:xfrm>
            <a:off x="5263" y="4260745"/>
            <a:ext cx="1218264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FC7CCE-90CC-4AA0-A55E-B5E05FF79960}"/>
              </a:ext>
            </a:extLst>
          </p:cNvPr>
          <p:cNvCxnSpPr/>
          <p:nvPr/>
        </p:nvCxnSpPr>
        <p:spPr>
          <a:xfrm>
            <a:off x="5263" y="5551035"/>
            <a:ext cx="1218264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4">
            <a:extLst>
              <a:ext uri="{FF2B5EF4-FFF2-40B4-BE49-F238E27FC236}">
                <a16:creationId xmlns:a16="http://schemas.microsoft.com/office/drawing/2014/main" id="{9CE6D4EE-3EC8-4282-BB51-20E911C9E929}"/>
              </a:ext>
            </a:extLst>
          </p:cNvPr>
          <p:cNvSpPr/>
          <p:nvPr/>
        </p:nvSpPr>
        <p:spPr>
          <a:xfrm>
            <a:off x="4586745" y="2028078"/>
            <a:ext cx="3030416" cy="670478"/>
          </a:xfrm>
          <a:custGeom>
            <a:avLst/>
            <a:gdLst>
              <a:gd name="connsiteX0" fmla="*/ 0 w 1414915"/>
              <a:gd name="connsiteY0" fmla="*/ 75109 h 751085"/>
              <a:gd name="connsiteX1" fmla="*/ 75109 w 1414915"/>
              <a:gd name="connsiteY1" fmla="*/ 0 h 751085"/>
              <a:gd name="connsiteX2" fmla="*/ 1339807 w 1414915"/>
              <a:gd name="connsiteY2" fmla="*/ 0 h 751085"/>
              <a:gd name="connsiteX3" fmla="*/ 1414916 w 1414915"/>
              <a:gd name="connsiteY3" fmla="*/ 75109 h 751085"/>
              <a:gd name="connsiteX4" fmla="*/ 1414915 w 1414915"/>
              <a:gd name="connsiteY4" fmla="*/ 675977 h 751085"/>
              <a:gd name="connsiteX5" fmla="*/ 1339806 w 1414915"/>
              <a:gd name="connsiteY5" fmla="*/ 751086 h 751085"/>
              <a:gd name="connsiteX6" fmla="*/ 75109 w 1414915"/>
              <a:gd name="connsiteY6" fmla="*/ 751085 h 751085"/>
              <a:gd name="connsiteX7" fmla="*/ 0 w 1414915"/>
              <a:gd name="connsiteY7" fmla="*/ 675976 h 751085"/>
              <a:gd name="connsiteX8" fmla="*/ 0 w 1414915"/>
              <a:gd name="connsiteY8" fmla="*/ 75109 h 75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4915" h="751085">
                <a:moveTo>
                  <a:pt x="0" y="75109"/>
                </a:moveTo>
                <a:cubicBezTo>
                  <a:pt x="0" y="33627"/>
                  <a:pt x="33627" y="0"/>
                  <a:pt x="75109" y="0"/>
                </a:cubicBezTo>
                <a:lnTo>
                  <a:pt x="1339807" y="0"/>
                </a:lnTo>
                <a:cubicBezTo>
                  <a:pt x="1381289" y="0"/>
                  <a:pt x="1414916" y="33627"/>
                  <a:pt x="1414916" y="75109"/>
                </a:cubicBezTo>
                <a:cubicBezTo>
                  <a:pt x="1414916" y="275398"/>
                  <a:pt x="1414915" y="475688"/>
                  <a:pt x="1414915" y="675977"/>
                </a:cubicBezTo>
                <a:cubicBezTo>
                  <a:pt x="1414915" y="717459"/>
                  <a:pt x="1381288" y="751086"/>
                  <a:pt x="1339806" y="751086"/>
                </a:cubicBezTo>
                <a:lnTo>
                  <a:pt x="75109" y="751085"/>
                </a:lnTo>
                <a:cubicBezTo>
                  <a:pt x="33627" y="751085"/>
                  <a:pt x="0" y="717458"/>
                  <a:pt x="0" y="675976"/>
                </a:cubicBezTo>
                <a:lnTo>
                  <a:pt x="0" y="75109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55" tIns="31955" rIns="31955" bIns="31955" numCol="1" spcCol="127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rgbClr val="C00000"/>
                </a:solidFill>
                <a:latin typeface="Raleway"/>
                <a:ea typeface="Cambria" panose="02040503050406030204" pitchFamily="18" charset="0"/>
              </a:rPr>
              <a:t>Lack of Prioritization &amp; </a:t>
            </a:r>
          </a:p>
          <a:p>
            <a:pPr algn="ctr"/>
            <a:r>
              <a:rPr lang="en-GB" sz="1200" b="1" dirty="0">
                <a:solidFill>
                  <a:srgbClr val="C00000"/>
                </a:solidFill>
                <a:latin typeface="Raleway"/>
                <a:ea typeface="Cambria" panose="02040503050406030204" pitchFamily="18" charset="0"/>
              </a:rPr>
              <a:t>Implementation</a:t>
            </a:r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A90EC467-8AD4-4E00-90C3-AF51D724A3E6}"/>
              </a:ext>
            </a:extLst>
          </p:cNvPr>
          <p:cNvSpPr/>
          <p:nvPr/>
        </p:nvSpPr>
        <p:spPr>
          <a:xfrm>
            <a:off x="4549930" y="3354353"/>
            <a:ext cx="3104047" cy="549019"/>
          </a:xfrm>
          <a:custGeom>
            <a:avLst/>
            <a:gdLst>
              <a:gd name="connsiteX0" fmla="*/ 0 w 1414915"/>
              <a:gd name="connsiteY0" fmla="*/ 75109 h 751085"/>
              <a:gd name="connsiteX1" fmla="*/ 75109 w 1414915"/>
              <a:gd name="connsiteY1" fmla="*/ 0 h 751085"/>
              <a:gd name="connsiteX2" fmla="*/ 1339807 w 1414915"/>
              <a:gd name="connsiteY2" fmla="*/ 0 h 751085"/>
              <a:gd name="connsiteX3" fmla="*/ 1414916 w 1414915"/>
              <a:gd name="connsiteY3" fmla="*/ 75109 h 751085"/>
              <a:gd name="connsiteX4" fmla="*/ 1414915 w 1414915"/>
              <a:gd name="connsiteY4" fmla="*/ 675977 h 751085"/>
              <a:gd name="connsiteX5" fmla="*/ 1339806 w 1414915"/>
              <a:gd name="connsiteY5" fmla="*/ 751086 h 751085"/>
              <a:gd name="connsiteX6" fmla="*/ 75109 w 1414915"/>
              <a:gd name="connsiteY6" fmla="*/ 751085 h 751085"/>
              <a:gd name="connsiteX7" fmla="*/ 0 w 1414915"/>
              <a:gd name="connsiteY7" fmla="*/ 675976 h 751085"/>
              <a:gd name="connsiteX8" fmla="*/ 0 w 1414915"/>
              <a:gd name="connsiteY8" fmla="*/ 75109 h 75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4915" h="751085">
                <a:moveTo>
                  <a:pt x="0" y="75109"/>
                </a:moveTo>
                <a:cubicBezTo>
                  <a:pt x="0" y="33627"/>
                  <a:pt x="33627" y="0"/>
                  <a:pt x="75109" y="0"/>
                </a:cubicBezTo>
                <a:lnTo>
                  <a:pt x="1339807" y="0"/>
                </a:lnTo>
                <a:cubicBezTo>
                  <a:pt x="1381289" y="0"/>
                  <a:pt x="1414916" y="33627"/>
                  <a:pt x="1414916" y="75109"/>
                </a:cubicBezTo>
                <a:cubicBezTo>
                  <a:pt x="1414916" y="275398"/>
                  <a:pt x="1414915" y="475688"/>
                  <a:pt x="1414915" y="675977"/>
                </a:cubicBezTo>
                <a:cubicBezTo>
                  <a:pt x="1414915" y="717459"/>
                  <a:pt x="1381288" y="751086"/>
                  <a:pt x="1339806" y="751086"/>
                </a:cubicBezTo>
                <a:lnTo>
                  <a:pt x="75109" y="751085"/>
                </a:lnTo>
                <a:cubicBezTo>
                  <a:pt x="33627" y="751085"/>
                  <a:pt x="0" y="717458"/>
                  <a:pt x="0" y="675976"/>
                </a:cubicBezTo>
                <a:lnTo>
                  <a:pt x="0" y="75109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55" tIns="31955" rIns="31955" bIns="31955" numCol="1" spcCol="127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rgbClr val="C00000"/>
                </a:solidFill>
                <a:latin typeface="Raleway"/>
                <a:ea typeface="Cambria" panose="02040503050406030204" pitchFamily="18" charset="0"/>
              </a:rPr>
              <a:t>Lack of Sensitivity &amp; </a:t>
            </a:r>
          </a:p>
          <a:p>
            <a:pPr algn="ctr"/>
            <a:r>
              <a:rPr lang="en-GB" sz="1200" b="1" dirty="0">
                <a:solidFill>
                  <a:srgbClr val="C00000"/>
                </a:solidFill>
                <a:latin typeface="Raleway"/>
                <a:ea typeface="Cambria" panose="02040503050406030204" pitchFamily="18" charset="0"/>
              </a:rPr>
              <a:t>Support</a:t>
            </a:r>
          </a:p>
        </p:txBody>
      </p:sp>
      <p:sp>
        <p:nvSpPr>
          <p:cNvPr id="40" name="Freeform 4">
            <a:extLst>
              <a:ext uri="{FF2B5EF4-FFF2-40B4-BE49-F238E27FC236}">
                <a16:creationId xmlns:a16="http://schemas.microsoft.com/office/drawing/2014/main" id="{2E3FAE4E-1651-411D-B956-A0D4353839FD}"/>
              </a:ext>
            </a:extLst>
          </p:cNvPr>
          <p:cNvSpPr/>
          <p:nvPr/>
        </p:nvSpPr>
        <p:spPr>
          <a:xfrm>
            <a:off x="4586745" y="5885444"/>
            <a:ext cx="3030416" cy="670478"/>
          </a:xfrm>
          <a:custGeom>
            <a:avLst/>
            <a:gdLst>
              <a:gd name="connsiteX0" fmla="*/ 0 w 1414915"/>
              <a:gd name="connsiteY0" fmla="*/ 75109 h 751085"/>
              <a:gd name="connsiteX1" fmla="*/ 75109 w 1414915"/>
              <a:gd name="connsiteY1" fmla="*/ 0 h 751085"/>
              <a:gd name="connsiteX2" fmla="*/ 1339807 w 1414915"/>
              <a:gd name="connsiteY2" fmla="*/ 0 h 751085"/>
              <a:gd name="connsiteX3" fmla="*/ 1414916 w 1414915"/>
              <a:gd name="connsiteY3" fmla="*/ 75109 h 751085"/>
              <a:gd name="connsiteX4" fmla="*/ 1414915 w 1414915"/>
              <a:gd name="connsiteY4" fmla="*/ 675977 h 751085"/>
              <a:gd name="connsiteX5" fmla="*/ 1339806 w 1414915"/>
              <a:gd name="connsiteY5" fmla="*/ 751086 h 751085"/>
              <a:gd name="connsiteX6" fmla="*/ 75109 w 1414915"/>
              <a:gd name="connsiteY6" fmla="*/ 751085 h 751085"/>
              <a:gd name="connsiteX7" fmla="*/ 0 w 1414915"/>
              <a:gd name="connsiteY7" fmla="*/ 675976 h 751085"/>
              <a:gd name="connsiteX8" fmla="*/ 0 w 1414915"/>
              <a:gd name="connsiteY8" fmla="*/ 75109 h 75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4915" h="751085">
                <a:moveTo>
                  <a:pt x="0" y="75109"/>
                </a:moveTo>
                <a:cubicBezTo>
                  <a:pt x="0" y="33627"/>
                  <a:pt x="33627" y="0"/>
                  <a:pt x="75109" y="0"/>
                </a:cubicBezTo>
                <a:lnTo>
                  <a:pt x="1339807" y="0"/>
                </a:lnTo>
                <a:cubicBezTo>
                  <a:pt x="1381289" y="0"/>
                  <a:pt x="1414916" y="33627"/>
                  <a:pt x="1414916" y="75109"/>
                </a:cubicBezTo>
                <a:cubicBezTo>
                  <a:pt x="1414916" y="275398"/>
                  <a:pt x="1414915" y="475688"/>
                  <a:pt x="1414915" y="675977"/>
                </a:cubicBezTo>
                <a:cubicBezTo>
                  <a:pt x="1414915" y="717459"/>
                  <a:pt x="1381288" y="751086"/>
                  <a:pt x="1339806" y="751086"/>
                </a:cubicBezTo>
                <a:lnTo>
                  <a:pt x="75109" y="751085"/>
                </a:lnTo>
                <a:cubicBezTo>
                  <a:pt x="33627" y="751085"/>
                  <a:pt x="0" y="717458"/>
                  <a:pt x="0" y="675976"/>
                </a:cubicBezTo>
                <a:lnTo>
                  <a:pt x="0" y="75109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55" tIns="31955" rIns="31955" bIns="31955" numCol="1" spcCol="127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rgbClr val="C00000"/>
                </a:solidFill>
                <a:latin typeface="Raleway"/>
                <a:ea typeface="Cambria" panose="02040503050406030204" pitchFamily="18" charset="0"/>
              </a:rPr>
              <a:t>Lack of Knowledge, </a:t>
            </a:r>
          </a:p>
          <a:p>
            <a:pPr algn="ctr"/>
            <a:r>
              <a:rPr lang="en-GB" sz="1200" b="1" dirty="0">
                <a:solidFill>
                  <a:srgbClr val="C00000"/>
                </a:solidFill>
                <a:latin typeface="Raleway"/>
                <a:ea typeface="Cambria" panose="02040503050406030204" pitchFamily="18" charset="0"/>
              </a:rPr>
              <a:t>Awareness, &amp; Accessibility</a:t>
            </a:r>
          </a:p>
        </p:txBody>
      </p:sp>
      <p:sp>
        <p:nvSpPr>
          <p:cNvPr id="41" name="Freeform 4">
            <a:extLst>
              <a:ext uri="{FF2B5EF4-FFF2-40B4-BE49-F238E27FC236}">
                <a16:creationId xmlns:a16="http://schemas.microsoft.com/office/drawing/2014/main" id="{1966AE67-F525-495F-AA70-F48929BA5A35}"/>
              </a:ext>
            </a:extLst>
          </p:cNvPr>
          <p:cNvSpPr/>
          <p:nvPr/>
        </p:nvSpPr>
        <p:spPr>
          <a:xfrm>
            <a:off x="4586745" y="4559169"/>
            <a:ext cx="3030416" cy="670478"/>
          </a:xfrm>
          <a:custGeom>
            <a:avLst/>
            <a:gdLst>
              <a:gd name="connsiteX0" fmla="*/ 0 w 1414915"/>
              <a:gd name="connsiteY0" fmla="*/ 75109 h 751085"/>
              <a:gd name="connsiteX1" fmla="*/ 75109 w 1414915"/>
              <a:gd name="connsiteY1" fmla="*/ 0 h 751085"/>
              <a:gd name="connsiteX2" fmla="*/ 1339807 w 1414915"/>
              <a:gd name="connsiteY2" fmla="*/ 0 h 751085"/>
              <a:gd name="connsiteX3" fmla="*/ 1414916 w 1414915"/>
              <a:gd name="connsiteY3" fmla="*/ 75109 h 751085"/>
              <a:gd name="connsiteX4" fmla="*/ 1414915 w 1414915"/>
              <a:gd name="connsiteY4" fmla="*/ 675977 h 751085"/>
              <a:gd name="connsiteX5" fmla="*/ 1339806 w 1414915"/>
              <a:gd name="connsiteY5" fmla="*/ 751086 h 751085"/>
              <a:gd name="connsiteX6" fmla="*/ 75109 w 1414915"/>
              <a:gd name="connsiteY6" fmla="*/ 751085 h 751085"/>
              <a:gd name="connsiteX7" fmla="*/ 0 w 1414915"/>
              <a:gd name="connsiteY7" fmla="*/ 675976 h 751085"/>
              <a:gd name="connsiteX8" fmla="*/ 0 w 1414915"/>
              <a:gd name="connsiteY8" fmla="*/ 75109 h 75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4915" h="751085">
                <a:moveTo>
                  <a:pt x="0" y="75109"/>
                </a:moveTo>
                <a:cubicBezTo>
                  <a:pt x="0" y="33627"/>
                  <a:pt x="33627" y="0"/>
                  <a:pt x="75109" y="0"/>
                </a:cubicBezTo>
                <a:lnTo>
                  <a:pt x="1339807" y="0"/>
                </a:lnTo>
                <a:cubicBezTo>
                  <a:pt x="1381289" y="0"/>
                  <a:pt x="1414916" y="33627"/>
                  <a:pt x="1414916" y="75109"/>
                </a:cubicBezTo>
                <a:cubicBezTo>
                  <a:pt x="1414916" y="275398"/>
                  <a:pt x="1414915" y="475688"/>
                  <a:pt x="1414915" y="675977"/>
                </a:cubicBezTo>
                <a:cubicBezTo>
                  <a:pt x="1414915" y="717459"/>
                  <a:pt x="1381288" y="751086"/>
                  <a:pt x="1339806" y="751086"/>
                </a:cubicBezTo>
                <a:lnTo>
                  <a:pt x="75109" y="751085"/>
                </a:lnTo>
                <a:cubicBezTo>
                  <a:pt x="33627" y="751085"/>
                  <a:pt x="0" y="717458"/>
                  <a:pt x="0" y="675976"/>
                </a:cubicBezTo>
                <a:lnTo>
                  <a:pt x="0" y="75109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55" tIns="31955" rIns="31955" bIns="31955" numCol="1" spcCol="127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rgbClr val="C00000"/>
                </a:solidFill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Shortfalls in Staffing &amp; </a:t>
            </a:r>
          </a:p>
          <a:p>
            <a:pPr algn="ctr"/>
            <a:r>
              <a:rPr lang="en-GB" sz="1200" b="1" dirty="0">
                <a:solidFill>
                  <a:srgbClr val="C00000"/>
                </a:solidFill>
                <a:latin typeface="Raleway"/>
                <a:ea typeface="Calibri" panose="020F0502020204030204" pitchFamily="34" charset="0"/>
                <a:cs typeface="Calibri" panose="020F0502020204030204" pitchFamily="34" charset="0"/>
              </a:rPr>
              <a:t>Representation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8F567B-7475-4A24-A1A7-D785675A826D}"/>
              </a:ext>
            </a:extLst>
          </p:cNvPr>
          <p:cNvSpPr txBox="1"/>
          <p:nvPr/>
        </p:nvSpPr>
        <p:spPr>
          <a:xfrm>
            <a:off x="8706681" y="2075441"/>
            <a:ext cx="334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"/>
              </a:rPr>
              <a:t>Prioritize Gender Equality </a:t>
            </a:r>
          </a:p>
          <a:p>
            <a:pPr algn="ctr"/>
            <a:r>
              <a:rPr lang="en-US" sz="1200" dirty="0">
                <a:latin typeface="Raleway"/>
              </a:rPr>
              <a:t>Through Different Media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469C1E-C791-412D-818A-A8A05A8B32E6}"/>
              </a:ext>
            </a:extLst>
          </p:cNvPr>
          <p:cNvSpPr txBox="1"/>
          <p:nvPr/>
        </p:nvSpPr>
        <p:spPr>
          <a:xfrm>
            <a:off x="8706681" y="3335520"/>
            <a:ext cx="334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"/>
              </a:rPr>
              <a:t>Create a Safe &amp; Reliable Space for</a:t>
            </a:r>
          </a:p>
          <a:p>
            <a:pPr algn="ctr"/>
            <a:r>
              <a:rPr lang="en-US" sz="1200" dirty="0">
                <a:latin typeface="Raleway"/>
              </a:rPr>
              <a:t> Women to Fight Against Assault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730A1D-21F9-4569-ABF2-F57CAC4AC1C8}"/>
              </a:ext>
            </a:extLst>
          </p:cNvPr>
          <p:cNvSpPr txBox="1"/>
          <p:nvPr/>
        </p:nvSpPr>
        <p:spPr>
          <a:xfrm>
            <a:off x="8706681" y="4647297"/>
            <a:ext cx="334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"/>
              </a:rPr>
              <a:t>Increase the Agency &amp; Representation</a:t>
            </a:r>
          </a:p>
          <a:p>
            <a:pPr algn="ctr"/>
            <a:r>
              <a:rPr lang="en-US" sz="1200" dirty="0">
                <a:latin typeface="Raleway"/>
              </a:rPr>
              <a:t> of Women Across Sectors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EB382B-31A5-4B6D-A006-C7D9F7B7729E}"/>
              </a:ext>
            </a:extLst>
          </p:cNvPr>
          <p:cNvSpPr txBox="1"/>
          <p:nvPr/>
        </p:nvSpPr>
        <p:spPr>
          <a:xfrm>
            <a:off x="8706681" y="5959073"/>
            <a:ext cx="334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"/>
              </a:rPr>
              <a:t>Develop Effective Campaigns </a:t>
            </a:r>
          </a:p>
          <a:p>
            <a:pPr algn="ctr"/>
            <a:r>
              <a:rPr lang="en-US" sz="1200" dirty="0">
                <a:latin typeface="Raleway"/>
              </a:rPr>
              <a:t>for Information Dissemination </a:t>
            </a:r>
          </a:p>
        </p:txBody>
      </p:sp>
    </p:spTree>
    <p:extLst>
      <p:ext uri="{BB962C8B-B14F-4D97-AF65-F5344CB8AC3E}">
        <p14:creationId xmlns:p14="http://schemas.microsoft.com/office/powerpoint/2010/main" val="76231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38" grpId="0" animBg="1"/>
      <p:bldP spid="39" grpId="0" animBg="1"/>
      <p:bldP spid="40" grpId="0" animBg="1"/>
      <p:bldP spid="41" grpId="0" animBg="1"/>
      <p:bldP spid="33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7909</TotalTime>
  <Words>789</Words>
  <Application>Microsoft Office PowerPoint</Application>
  <PresentationFormat>Widescreen</PresentationFormat>
  <Paragraphs>224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Mridula Vasudevamurthy</dc:creator>
  <cp:lastModifiedBy>Mridula Vasudevamurthy</cp:lastModifiedBy>
  <cp:revision>175</cp:revision>
  <dcterms:created xsi:type="dcterms:W3CDTF">2019-05-01T17:06:02Z</dcterms:created>
  <dcterms:modified xsi:type="dcterms:W3CDTF">2019-06-07T20:35:34Z</dcterms:modified>
</cp:coreProperties>
</file>